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3" r:id="rId7"/>
    <p:sldId id="284" r:id="rId8"/>
    <p:sldId id="285" r:id="rId9"/>
    <p:sldId id="261" r:id="rId10"/>
    <p:sldId id="262" r:id="rId11"/>
    <p:sldId id="263" r:id="rId12"/>
    <p:sldId id="276" r:id="rId13"/>
    <p:sldId id="264" r:id="rId14"/>
    <p:sldId id="277" r:id="rId15"/>
    <p:sldId id="278" r:id="rId16"/>
    <p:sldId id="267" r:id="rId17"/>
    <p:sldId id="268" r:id="rId18"/>
    <p:sldId id="265" r:id="rId19"/>
    <p:sldId id="279" r:id="rId20"/>
    <p:sldId id="270" r:id="rId21"/>
    <p:sldId id="266" r:id="rId22"/>
    <p:sldId id="280" r:id="rId23"/>
    <p:sldId id="281" r:id="rId24"/>
    <p:sldId id="282" r:id="rId25"/>
    <p:sldId id="269" r:id="rId26"/>
    <p:sldId id="271" r:id="rId27"/>
    <p:sldId id="272"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p:restoredTop sz="92913"/>
  </p:normalViewPr>
  <p:slideViewPr>
    <p:cSldViewPr snapToGrid="0" snapToObjects="1">
      <p:cViewPr varScale="1">
        <p:scale>
          <a:sx n="58" d="100"/>
          <a:sy n="58" d="100"/>
        </p:scale>
        <p:origin x="5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11/27/18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923A1CC3-2375-41D4-9E03-427CAF2A4C1A}" type="datetimeFigureOut">
              <a:rPr lang="en-US" dirty="0"/>
              <a:t>11/27/18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AFF16868-8199-4C2C-A5B1-63AEE139F88E}"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AAD9FF7F-6988-44CC-821B-644E70CD2F73}"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C12C299-16B2-4475-990D-751901EACC14}"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11/27/18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F34E6425-0181-43F2-84FC-787E803FD2F8}" type="datetimeFigureOut">
              <a:rPr lang="en-US" dirty="0"/>
              <a:t>11/27/18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6E86A4C-8E40-4F87-A4F0-01A0687C5742}" type="datetimeFigureOut">
              <a:rPr lang="en-US" dirty="0"/>
              <a:t>11/27/18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35E72C73-2D91-4E12-BA25-F0AA0C03599B}" type="datetimeFigureOut">
              <a:rPr lang="en-US" dirty="0"/>
              <a:t>11/27/18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11/27/18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ACA8FB-70BA-DB4C-B24D-92019A24F2C3}"/>
              </a:ext>
            </a:extLst>
          </p:cNvPr>
          <p:cNvSpPr>
            <a:spLocks noGrp="1"/>
          </p:cNvSpPr>
          <p:nvPr>
            <p:ph type="ctrTitle"/>
          </p:nvPr>
        </p:nvSpPr>
        <p:spPr>
          <a:xfrm>
            <a:off x="1154955" y="624468"/>
            <a:ext cx="8825658" cy="4839630"/>
          </a:xfrm>
        </p:spPr>
        <p:txBody>
          <a:bodyPr/>
          <a:lstStyle/>
          <a:p>
            <a:r>
              <a:rPr lang="it-IT" dirty="0"/>
              <a:t>PREVENZIONE, DIAGNOSI E TRATTAMENTO DELLA PSICOPATOLOGIA PERINATALE: LINEE GUIDA </a:t>
            </a:r>
            <a:br>
              <a:rPr lang="it-IT" dirty="0"/>
            </a:br>
            <a:endParaRPr lang="it-IT" dirty="0"/>
          </a:p>
        </p:txBody>
      </p:sp>
      <p:sp>
        <p:nvSpPr>
          <p:cNvPr id="3" name="Sottotitolo 2">
            <a:extLst>
              <a:ext uri="{FF2B5EF4-FFF2-40B4-BE49-F238E27FC236}">
                <a16:creationId xmlns:a16="http://schemas.microsoft.com/office/drawing/2014/main" id="{A4CB8A0A-E3C8-3048-8B49-3C800E0EBF00}"/>
              </a:ext>
            </a:extLst>
          </p:cNvPr>
          <p:cNvSpPr>
            <a:spLocks noGrp="1"/>
          </p:cNvSpPr>
          <p:nvPr>
            <p:ph type="subTitle" idx="1"/>
          </p:nvPr>
        </p:nvSpPr>
        <p:spPr/>
        <p:txBody>
          <a:bodyPr/>
          <a:lstStyle/>
          <a:p>
            <a:r>
              <a:rPr lang="it-IT" dirty="0"/>
              <a:t>A cura dell’osservatorio onda</a:t>
            </a:r>
          </a:p>
          <a:p>
            <a:r>
              <a:rPr lang="it-IT" dirty="0"/>
              <a:t>Osservatorio nazionale sulla salute della donna</a:t>
            </a:r>
          </a:p>
        </p:txBody>
      </p:sp>
    </p:spTree>
    <p:extLst>
      <p:ext uri="{BB962C8B-B14F-4D97-AF65-F5344CB8AC3E}">
        <p14:creationId xmlns:p14="http://schemas.microsoft.com/office/powerpoint/2010/main" val="296363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ED8829-5E43-6C40-BA15-7530E9EAB0C1}"/>
              </a:ext>
            </a:extLst>
          </p:cNvPr>
          <p:cNvSpPr>
            <a:spLocks noGrp="1"/>
          </p:cNvSpPr>
          <p:nvPr>
            <p:ph type="title"/>
          </p:nvPr>
        </p:nvSpPr>
        <p:spPr/>
        <p:txBody>
          <a:bodyPr/>
          <a:lstStyle/>
          <a:p>
            <a:pPr algn="ctr"/>
            <a:r>
              <a:rPr lang="it-IT" dirty="0"/>
              <a:t>POST PARTUM</a:t>
            </a:r>
          </a:p>
        </p:txBody>
      </p:sp>
      <p:sp>
        <p:nvSpPr>
          <p:cNvPr id="3" name="Segnaposto contenuto 2">
            <a:extLst>
              <a:ext uri="{FF2B5EF4-FFF2-40B4-BE49-F238E27FC236}">
                <a16:creationId xmlns:a16="http://schemas.microsoft.com/office/drawing/2014/main" id="{8ABF29D8-26CC-8547-976F-6FEA7B55245C}"/>
              </a:ext>
            </a:extLst>
          </p:cNvPr>
          <p:cNvSpPr>
            <a:spLocks noGrp="1"/>
          </p:cNvSpPr>
          <p:nvPr>
            <p:ph idx="1"/>
          </p:nvPr>
        </p:nvSpPr>
        <p:spPr/>
        <p:txBody>
          <a:bodyPr>
            <a:normAutofit fontScale="85000" lnSpcReduction="10000"/>
          </a:bodyPr>
          <a:lstStyle/>
          <a:p>
            <a:r>
              <a:rPr lang="it-IT" dirty="0"/>
              <a:t>Psicopatologia nel puerperio: la suddivisione in </a:t>
            </a:r>
            <a:r>
              <a:rPr lang="it-IT" dirty="0" err="1"/>
              <a:t>Maternity</a:t>
            </a:r>
            <a:r>
              <a:rPr lang="it-IT" dirty="0"/>
              <a:t> Blues, Depressione </a:t>
            </a:r>
            <a:r>
              <a:rPr lang="it-IT" dirty="0" err="1"/>
              <a:t>Postpartum</a:t>
            </a:r>
            <a:r>
              <a:rPr lang="it-IT" dirty="0"/>
              <a:t> e Psicosi </a:t>
            </a:r>
            <a:r>
              <a:rPr lang="it-IT" dirty="0" err="1"/>
              <a:t>Postpartum</a:t>
            </a:r>
            <a:r>
              <a:rPr lang="it-IT" dirty="0"/>
              <a:t> alla luce delle evidenze cliniche e di letteratura appare riduttiva.</a:t>
            </a:r>
            <a:br>
              <a:rPr lang="it-IT" dirty="0"/>
            </a:br>
            <a:r>
              <a:rPr lang="it-IT" dirty="0"/>
              <a:t>I disturbi nel </a:t>
            </a:r>
            <a:r>
              <a:rPr lang="it-IT" dirty="0" err="1"/>
              <a:t>postpartum</a:t>
            </a:r>
            <a:r>
              <a:rPr lang="it-IT" dirty="0"/>
              <a:t>, possono infatti inscriversi in un </a:t>
            </a:r>
            <a:r>
              <a:rPr lang="it-IT" dirty="0" err="1"/>
              <a:t>range</a:t>
            </a:r>
            <a:r>
              <a:rPr lang="it-IT" dirty="0"/>
              <a:t> molto </a:t>
            </a:r>
            <a:r>
              <a:rPr lang="it-IT" dirty="0" err="1"/>
              <a:t>piu</a:t>
            </a:r>
            <a:r>
              <a:rPr lang="it-IT" dirty="0"/>
              <a:t>̀ ampio che </a:t>
            </a:r>
            <a:r>
              <a:rPr lang="it-IT" dirty="0" err="1"/>
              <a:t>puo</a:t>
            </a:r>
            <a:r>
              <a:rPr lang="it-IT" dirty="0"/>
              <a:t>̀ comprendere: Disturbo della Condotta Alimentare, Disturbo della Relazione mamma–bambino, Disturbi d’Ansia e Post Traumatico da stress (PTSD), etc. </a:t>
            </a:r>
          </a:p>
          <a:p>
            <a:r>
              <a:rPr lang="it-IT" dirty="0"/>
              <a:t>Rispetto all’epidemiologia della Depressione </a:t>
            </a:r>
            <a:r>
              <a:rPr lang="it-IT" dirty="0" err="1"/>
              <a:t>Postpartum</a:t>
            </a:r>
            <a:r>
              <a:rPr lang="it-IT" dirty="0"/>
              <a:t>, gli studi concordano su una prevalenza del disturbo del 10-15% rispetto alla popolazione generale; la </a:t>
            </a:r>
            <a:r>
              <a:rPr lang="it-IT" dirty="0" err="1"/>
              <a:t>variabilita</a:t>
            </a:r>
            <a:r>
              <a:rPr lang="it-IT" dirty="0"/>
              <a:t>̀ della prevalenza dipende dal periodo di valutazione e dal metodo di </a:t>
            </a:r>
            <a:r>
              <a:rPr lang="it-IT" dirty="0" err="1"/>
              <a:t>assessment</a:t>
            </a:r>
            <a:r>
              <a:rPr lang="it-IT" dirty="0"/>
              <a:t> utilizzato nei diversi studi.</a:t>
            </a:r>
            <a:br>
              <a:rPr lang="it-IT" dirty="0"/>
            </a:br>
            <a:r>
              <a:rPr lang="it-IT" dirty="0"/>
              <a:t>Pur essendo la prevalenza della depressione post natale non differente da quella in altri periodi di vita della donna, il rischio di sviluppare una depressione postnatale è maggiore nelle 5 settimane dopo il parto. </a:t>
            </a:r>
          </a:p>
          <a:p>
            <a:r>
              <a:rPr lang="it-IT" dirty="0"/>
              <a:t>Tra il 20 e 40% delle donne con episodio di depressione post natale hanno un’alta </a:t>
            </a:r>
            <a:r>
              <a:rPr lang="it-IT" dirty="0" err="1"/>
              <a:t>possibilita</a:t>
            </a:r>
            <a:r>
              <a:rPr lang="it-IT" dirty="0"/>
              <a:t>̀ di ricaduta in una successiva gravidanza. </a:t>
            </a:r>
          </a:p>
          <a:p>
            <a:endParaRPr lang="it-IT" dirty="0"/>
          </a:p>
        </p:txBody>
      </p:sp>
    </p:spTree>
    <p:extLst>
      <p:ext uri="{BB962C8B-B14F-4D97-AF65-F5344CB8AC3E}">
        <p14:creationId xmlns:p14="http://schemas.microsoft.com/office/powerpoint/2010/main" val="71125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lstStyle/>
          <a:p>
            <a:r>
              <a:rPr lang="it-IT" b="1" dirty="0"/>
              <a:t> MATERNITY BLUES </a:t>
            </a:r>
            <a:endParaRPr lang="it-IT" dirty="0"/>
          </a:p>
          <a:p>
            <a:pPr marL="0" indent="0">
              <a:buNone/>
            </a:pPr>
            <a:r>
              <a:rPr lang="it-IT" dirty="0"/>
              <a:t>Incidenza: 50 - 80%</a:t>
            </a:r>
            <a:br>
              <a:rPr lang="it-IT" dirty="0"/>
            </a:br>
            <a:r>
              <a:rPr lang="it-IT" dirty="0"/>
              <a:t>Si manifesta con un decorso transitorio e reversibile determinato dalla brusca caduta dei livelli estro progestinici e tende a risolversi spontaneamente all’interno di una settimana/ 10 giorni.</a:t>
            </a:r>
            <a:br>
              <a:rPr lang="it-IT" dirty="0"/>
            </a:br>
            <a:r>
              <a:rPr lang="it-IT" dirty="0"/>
              <a:t>Nelle donne affette da </a:t>
            </a:r>
            <a:r>
              <a:rPr lang="it-IT" dirty="0" err="1"/>
              <a:t>maternity</a:t>
            </a:r>
            <a:r>
              <a:rPr lang="it-IT" dirty="0"/>
              <a:t> blues rispetto a quelle non affette è stato riscontrato un rischio di sviluppare depressione </a:t>
            </a:r>
            <a:r>
              <a:rPr lang="it-IT" dirty="0" err="1"/>
              <a:t>postpartum</a:t>
            </a:r>
            <a:r>
              <a:rPr lang="it-IT" dirty="0"/>
              <a:t> di 3.8 volte maggiore e un rischio di 3.9 volte maggiore di manifestare una patologia dello spettro dei disturbi d’ansia. </a:t>
            </a:r>
          </a:p>
          <a:p>
            <a:endParaRPr lang="it-IT" dirty="0"/>
          </a:p>
        </p:txBody>
      </p:sp>
    </p:spTree>
    <p:extLst>
      <p:ext uri="{BB962C8B-B14F-4D97-AF65-F5344CB8AC3E}">
        <p14:creationId xmlns:p14="http://schemas.microsoft.com/office/powerpoint/2010/main" val="63284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normAutofit fontScale="85000" lnSpcReduction="20000"/>
          </a:bodyPr>
          <a:lstStyle/>
          <a:p>
            <a:pPr marL="0" indent="0">
              <a:buNone/>
            </a:pPr>
            <a:r>
              <a:rPr lang="it-IT" b="1" dirty="0"/>
              <a:t>MATERNITY BLUES </a:t>
            </a:r>
            <a:endParaRPr lang="it-IT" dirty="0"/>
          </a:p>
          <a:p>
            <a:pPr marL="0" indent="0">
              <a:buNone/>
            </a:pPr>
            <a:r>
              <a:rPr lang="it-IT" b="1" dirty="0"/>
              <a:t>Sintomi </a:t>
            </a:r>
            <a:endParaRPr lang="it-IT" dirty="0"/>
          </a:p>
          <a:p>
            <a:pPr marL="0" indent="0">
              <a:buNone/>
            </a:pPr>
            <a:r>
              <a:rPr lang="it-IT" dirty="0"/>
              <a:t>a)Deflessione timica di grado lieve</a:t>
            </a:r>
            <a:br>
              <a:rPr lang="it-IT" dirty="0"/>
            </a:br>
            <a:r>
              <a:rPr lang="it-IT" dirty="0"/>
              <a:t>b) Sentimenti di inadeguatezza rispetto al proprio ruolo di madre</a:t>
            </a:r>
          </a:p>
          <a:p>
            <a:pPr marL="0" indent="0">
              <a:buNone/>
            </a:pPr>
            <a:r>
              <a:rPr lang="it-IT" dirty="0"/>
              <a:t>c)</a:t>
            </a:r>
            <a:r>
              <a:rPr lang="it-IT" dirty="0" err="1"/>
              <a:t>Labilita</a:t>
            </a:r>
            <a:r>
              <a:rPr lang="it-IT" dirty="0"/>
              <a:t>̀ emotiva (crisi di pianto)</a:t>
            </a:r>
            <a:br>
              <a:rPr lang="it-IT" dirty="0"/>
            </a:br>
            <a:r>
              <a:rPr lang="it-IT" dirty="0"/>
              <a:t>d) Disforia (</a:t>
            </a:r>
            <a:r>
              <a:rPr lang="it-IT" dirty="0" err="1"/>
              <a:t>irritabilita</a:t>
            </a:r>
            <a:r>
              <a:rPr lang="it-IT" dirty="0"/>
              <a:t>̀)</a:t>
            </a:r>
          </a:p>
          <a:p>
            <a:pPr marL="0" indent="0">
              <a:buNone/>
            </a:pPr>
            <a:r>
              <a:rPr lang="it-IT" dirty="0"/>
              <a:t>e)Ansia</a:t>
            </a:r>
            <a:br>
              <a:rPr lang="it-IT" dirty="0"/>
            </a:br>
            <a:r>
              <a:rPr lang="it-IT" dirty="0" err="1"/>
              <a:t>f</a:t>
            </a:r>
            <a:r>
              <a:rPr lang="it-IT" dirty="0"/>
              <a:t>)Insonnia </a:t>
            </a:r>
          </a:p>
          <a:p>
            <a:pPr marL="0" indent="0">
              <a:buNone/>
            </a:pPr>
            <a:r>
              <a:rPr lang="it-IT" dirty="0"/>
              <a:t>Nelle donne affette da </a:t>
            </a:r>
            <a:r>
              <a:rPr lang="it-IT" dirty="0" err="1"/>
              <a:t>maternity</a:t>
            </a:r>
            <a:r>
              <a:rPr lang="it-IT" dirty="0"/>
              <a:t> blues è stato riscontrato rispetto alle madri non affette, un rischio di sviluppare depressione </a:t>
            </a:r>
            <a:r>
              <a:rPr lang="it-IT" dirty="0" err="1"/>
              <a:t>postpartum</a:t>
            </a:r>
            <a:r>
              <a:rPr lang="it-IT" dirty="0"/>
              <a:t> di 3.8 volte maggiore e un rischio di 3.9 volte maggiore di manifestare una patologia dello spettro d’ansia. (26) </a:t>
            </a:r>
          </a:p>
          <a:p>
            <a:r>
              <a:rPr lang="it-IT" b="1" dirty="0"/>
              <a:t>ATTENZIONE: </a:t>
            </a:r>
            <a:r>
              <a:rPr lang="it-IT" dirty="0"/>
              <a:t>È indispensabile riconoscere le donne con </a:t>
            </a:r>
            <a:r>
              <a:rPr lang="it-IT" dirty="0" err="1"/>
              <a:t>maternity</a:t>
            </a:r>
            <a:r>
              <a:rPr lang="it-IT" dirty="0"/>
              <a:t> blues ed effettuare un controllo a distanza di un mese per valutare l’andamento dei sintomi e la loro evoluzione. </a:t>
            </a:r>
          </a:p>
          <a:p>
            <a:endParaRPr lang="it-IT" dirty="0"/>
          </a:p>
        </p:txBody>
      </p:sp>
    </p:spTree>
    <p:extLst>
      <p:ext uri="{BB962C8B-B14F-4D97-AF65-F5344CB8AC3E}">
        <p14:creationId xmlns:p14="http://schemas.microsoft.com/office/powerpoint/2010/main" val="70831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DEPRESSIONE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lstStyle/>
          <a:p>
            <a:r>
              <a:rPr lang="it-IT" b="1" dirty="0"/>
              <a:t> DEPRESSIONE POSTPARTUM </a:t>
            </a:r>
            <a:endParaRPr lang="it-IT" dirty="0"/>
          </a:p>
          <a:p>
            <a:pPr marL="0" indent="0">
              <a:buNone/>
            </a:pPr>
            <a:r>
              <a:rPr lang="it-IT" dirty="0"/>
              <a:t>Si </a:t>
            </a:r>
            <a:r>
              <a:rPr lang="it-IT" dirty="0" err="1"/>
              <a:t>puo</a:t>
            </a:r>
            <a:r>
              <a:rPr lang="it-IT" dirty="0"/>
              <a:t>̀ manifestare a diversi livelli di gravità: Lieve, Moderata, Grave.</a:t>
            </a:r>
            <a:br>
              <a:rPr lang="it-IT" dirty="0"/>
            </a:br>
            <a:r>
              <a:rPr lang="it-IT" dirty="0"/>
              <a:t>Per ciascun livello di gravità cambiano le </a:t>
            </a:r>
            <a:r>
              <a:rPr lang="it-IT" dirty="0" err="1"/>
              <a:t>modalita</a:t>
            </a:r>
            <a:r>
              <a:rPr lang="it-IT" dirty="0"/>
              <a:t>̀ di presa in carico.</a:t>
            </a:r>
            <a:br>
              <a:rPr lang="it-IT" dirty="0"/>
            </a:br>
            <a:r>
              <a:rPr lang="it-IT" dirty="0"/>
              <a:t>La valutazione dei fattori di rischio e della gravità psicopatologica è fondamentale per costruire percorsi di cura personalizzati (es.: valutazione del rischio di atti auto ed etero lesivi).</a:t>
            </a:r>
            <a:br>
              <a:rPr lang="it-IT" dirty="0"/>
            </a:br>
            <a:r>
              <a:rPr lang="it-IT" dirty="0"/>
              <a:t>La depressione ha comunque in ogni caso un impatto sulla donna, sul bambino, sul partner, sulla coppia e sulla relazione madre-bambino. </a:t>
            </a:r>
          </a:p>
          <a:p>
            <a:endParaRPr lang="it-IT" dirty="0"/>
          </a:p>
        </p:txBody>
      </p:sp>
    </p:spTree>
    <p:extLst>
      <p:ext uri="{BB962C8B-B14F-4D97-AF65-F5344CB8AC3E}">
        <p14:creationId xmlns:p14="http://schemas.microsoft.com/office/powerpoint/2010/main" val="305685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DEPRESSIONE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normAutofit fontScale="85000" lnSpcReduction="20000"/>
          </a:bodyPr>
          <a:lstStyle/>
          <a:p>
            <a:pPr marL="0" indent="0">
              <a:buNone/>
            </a:pPr>
            <a:r>
              <a:rPr lang="it-IT" b="1" dirty="0"/>
              <a:t>Sintomi :</a:t>
            </a:r>
            <a:endParaRPr lang="it-IT" dirty="0"/>
          </a:p>
          <a:p>
            <a:pPr marL="0" indent="0">
              <a:buNone/>
            </a:pPr>
            <a:r>
              <a:rPr lang="it-IT" dirty="0"/>
              <a:t>Umore depresso</a:t>
            </a:r>
            <a:br>
              <a:rPr lang="it-IT" dirty="0"/>
            </a:br>
            <a:r>
              <a:rPr lang="it-IT" dirty="0"/>
              <a:t>Anedonia perdita della capacità di provare piacere</a:t>
            </a:r>
            <a:br>
              <a:rPr lang="it-IT" dirty="0"/>
            </a:br>
            <a:r>
              <a:rPr lang="it-IT" dirty="0"/>
              <a:t>Modificazione peso e/o appetito</a:t>
            </a:r>
            <a:br>
              <a:rPr lang="it-IT" dirty="0"/>
            </a:br>
            <a:r>
              <a:rPr lang="it-IT" dirty="0"/>
              <a:t>Alterazione del sonno (aumento/riduzione tempi di sonno)</a:t>
            </a:r>
            <a:br>
              <a:rPr lang="it-IT" dirty="0"/>
            </a:br>
            <a:r>
              <a:rPr lang="it-IT" dirty="0"/>
              <a:t>Astenia: </a:t>
            </a:r>
            <a:r>
              <a:rPr lang="it-IT" dirty="0" err="1"/>
              <a:t>affaticabilita</a:t>
            </a:r>
            <a:r>
              <a:rPr lang="it-IT" dirty="0"/>
              <a:t>̀ o mancanza di energie</a:t>
            </a:r>
            <a:br>
              <a:rPr lang="it-IT" dirty="0"/>
            </a:br>
            <a:r>
              <a:rPr lang="it-IT" dirty="0"/>
              <a:t>Isolamento</a:t>
            </a:r>
            <a:br>
              <a:rPr lang="it-IT" dirty="0"/>
            </a:br>
            <a:r>
              <a:rPr lang="it-IT" dirty="0"/>
              <a:t>Sentimenti di colpa e di </a:t>
            </a:r>
            <a:r>
              <a:rPr lang="it-IT" dirty="0" err="1"/>
              <a:t>inutilita</a:t>
            </a:r>
            <a:r>
              <a:rPr lang="it-IT" dirty="0"/>
              <a:t>̀, bassa autostima, impotenza e disvalore Ansia e relativi connotati somatici</a:t>
            </a:r>
            <a:br>
              <a:rPr lang="it-IT" dirty="0"/>
            </a:br>
            <a:r>
              <a:rPr lang="it-IT" dirty="0"/>
              <a:t>Perdita della libido</a:t>
            </a:r>
            <a:br>
              <a:rPr lang="it-IT" dirty="0"/>
            </a:br>
            <a:r>
              <a:rPr lang="it-IT" dirty="0"/>
              <a:t>Riduzione della concentrazione</a:t>
            </a:r>
            <a:br>
              <a:rPr lang="it-IT" dirty="0"/>
            </a:br>
            <a:r>
              <a:rPr lang="it-IT" dirty="0"/>
              <a:t>Pensieri ricorrenti di morte e/o </a:t>
            </a:r>
            <a:r>
              <a:rPr lang="it-IT" dirty="0" err="1"/>
              <a:t>progettualita</a:t>
            </a:r>
            <a:r>
              <a:rPr lang="it-IT" dirty="0"/>
              <a:t>̀ di suicidio</a:t>
            </a:r>
            <a:br>
              <a:rPr lang="it-IT" dirty="0"/>
            </a:br>
            <a:r>
              <a:rPr lang="it-IT" dirty="0"/>
              <a:t>Agitazione / rallentamento psicomotorio </a:t>
            </a:r>
          </a:p>
          <a:p>
            <a:pPr marL="0" indent="0">
              <a:buNone/>
            </a:pPr>
            <a:r>
              <a:rPr lang="it-IT" dirty="0"/>
              <a:t>Per formulare diagnosi devono essere presenti almeno 5 dei sopra-elencati sintomi, presenti e persistenti per almeno due settimane per quasi ogni giorno.</a:t>
            </a:r>
          </a:p>
          <a:p>
            <a:pPr marL="0" indent="0">
              <a:buNone/>
            </a:pPr>
            <a:r>
              <a:rPr lang="it-IT" dirty="0"/>
              <a:t> </a:t>
            </a:r>
            <a:r>
              <a:rPr lang="it-IT" b="1" dirty="0"/>
              <a:t> </a:t>
            </a:r>
          </a:p>
          <a:p>
            <a:pPr marL="0" indent="0">
              <a:buNone/>
            </a:pPr>
            <a:endParaRPr lang="it-IT" dirty="0"/>
          </a:p>
        </p:txBody>
      </p:sp>
    </p:spTree>
    <p:extLst>
      <p:ext uri="{BB962C8B-B14F-4D97-AF65-F5344CB8AC3E}">
        <p14:creationId xmlns:p14="http://schemas.microsoft.com/office/powerpoint/2010/main" val="395609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DEPRESSIONE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normAutofit fontScale="70000" lnSpcReduction="20000"/>
          </a:bodyPr>
          <a:lstStyle/>
          <a:p>
            <a:pPr marL="0" indent="0">
              <a:buNone/>
            </a:pPr>
            <a:endParaRPr lang="it-IT" b="1" dirty="0"/>
          </a:p>
          <a:p>
            <a:pPr marL="0" indent="0">
              <a:buNone/>
            </a:pPr>
            <a:r>
              <a:rPr lang="it-IT" b="1" dirty="0"/>
              <a:t>Approfondimento dei sintomi </a:t>
            </a:r>
            <a:endParaRPr lang="it-IT" dirty="0"/>
          </a:p>
          <a:p>
            <a:pPr marL="0" indent="0">
              <a:buNone/>
            </a:pPr>
            <a:r>
              <a:rPr lang="it-IT" dirty="0"/>
              <a:t>Le donne possono presentare un’ideazione depressiva rispetto al proprio ruolo materno che si esprime con: </a:t>
            </a:r>
          </a:p>
          <a:p>
            <a:pPr marL="0" indent="0">
              <a:buNone/>
            </a:pPr>
            <a:r>
              <a:rPr lang="it-IT" dirty="0"/>
              <a:t>Percezione di esser incapaci di prendersi cura del figlio</a:t>
            </a:r>
            <a:br>
              <a:rPr lang="it-IT" dirty="0"/>
            </a:br>
            <a:r>
              <a:rPr lang="it-IT" dirty="0"/>
              <a:t>Sentimenti ambivalenti o negativi verso il figlio</a:t>
            </a:r>
            <a:br>
              <a:rPr lang="it-IT" dirty="0"/>
            </a:br>
            <a:r>
              <a:rPr lang="it-IT" dirty="0"/>
              <a:t>Percezione di isolamento dal contesto familiare </a:t>
            </a:r>
          </a:p>
          <a:p>
            <a:pPr marL="0" indent="0">
              <a:buNone/>
            </a:pPr>
            <a:r>
              <a:rPr lang="it-IT" dirty="0"/>
              <a:t>Paura ed insicurezza nella gestione del bambino</a:t>
            </a:r>
          </a:p>
          <a:p>
            <a:pPr marL="0" indent="0">
              <a:buNone/>
            </a:pPr>
            <a:endParaRPr lang="it-IT" b="1" dirty="0"/>
          </a:p>
          <a:p>
            <a:pPr marL="0" indent="0">
              <a:buNone/>
            </a:pPr>
            <a:r>
              <a:rPr lang="it-IT" b="1" dirty="0"/>
              <a:t>Altri elementi rilevanti nella depressione </a:t>
            </a:r>
            <a:r>
              <a:rPr lang="it-IT" b="1" dirty="0" err="1"/>
              <a:t>postpartum</a:t>
            </a:r>
            <a:r>
              <a:rPr lang="it-IT" b="1" dirty="0"/>
              <a:t> grave </a:t>
            </a:r>
            <a:endParaRPr lang="it-IT" dirty="0"/>
          </a:p>
          <a:p>
            <a:r>
              <a:rPr lang="it-IT" dirty="0"/>
              <a:t>Le madri possono spesso riportare </a:t>
            </a:r>
            <a:r>
              <a:rPr lang="it-IT" b="1" dirty="0"/>
              <a:t>pensieri o immagini intrusive ed ossessive </a:t>
            </a:r>
            <a:r>
              <a:rPr lang="it-IT" dirty="0"/>
              <a:t>rispetto a fare del male al loro bambino. Sentimenti di colpa o di vergona possano portare la madre a non esprimerli né con la famiglia né con i professionisti e quindi non raggiungere un intervento di aiuto.</a:t>
            </a:r>
            <a:br>
              <a:rPr lang="it-IT" dirty="0"/>
            </a:br>
            <a:endParaRPr lang="it-IT" dirty="0"/>
          </a:p>
          <a:p>
            <a:pPr marL="0" indent="0">
              <a:buNone/>
            </a:pPr>
            <a:endParaRPr lang="it-IT" dirty="0"/>
          </a:p>
        </p:txBody>
      </p:sp>
    </p:spTree>
    <p:extLst>
      <p:ext uri="{BB962C8B-B14F-4D97-AF65-F5344CB8AC3E}">
        <p14:creationId xmlns:p14="http://schemas.microsoft.com/office/powerpoint/2010/main" val="291438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0554F-53C9-BF43-8DE2-66F2A60B8C78}"/>
              </a:ext>
            </a:extLst>
          </p:cNvPr>
          <p:cNvSpPr>
            <a:spLocks noGrp="1"/>
          </p:cNvSpPr>
          <p:nvPr>
            <p:ph type="title"/>
          </p:nvPr>
        </p:nvSpPr>
        <p:spPr/>
        <p:txBody>
          <a:bodyPr/>
          <a:lstStyle/>
          <a:p>
            <a:pPr algn="ctr"/>
            <a:r>
              <a:rPr lang="it-IT" dirty="0"/>
              <a:t>FATTORI DI RISCHIO PER PATOLOGIA NEL POST PARTUM</a:t>
            </a:r>
          </a:p>
        </p:txBody>
      </p:sp>
      <p:sp>
        <p:nvSpPr>
          <p:cNvPr id="3" name="Segnaposto contenuto 2">
            <a:extLst>
              <a:ext uri="{FF2B5EF4-FFF2-40B4-BE49-F238E27FC236}">
                <a16:creationId xmlns:a16="http://schemas.microsoft.com/office/drawing/2014/main" id="{6D561556-EBA1-8A44-B6B8-FE879D661A2A}"/>
              </a:ext>
            </a:extLst>
          </p:cNvPr>
          <p:cNvSpPr>
            <a:spLocks noGrp="1"/>
          </p:cNvSpPr>
          <p:nvPr>
            <p:ph idx="1"/>
          </p:nvPr>
        </p:nvSpPr>
        <p:spPr>
          <a:xfrm>
            <a:off x="1154954" y="2370221"/>
            <a:ext cx="8825659" cy="4199021"/>
          </a:xfrm>
        </p:spPr>
        <p:txBody>
          <a:bodyPr>
            <a:normAutofit fontScale="92500" lnSpcReduction="20000"/>
          </a:bodyPr>
          <a:lstStyle/>
          <a:p>
            <a:r>
              <a:rPr lang="it-IT" dirty="0"/>
              <a:t>Fattori di Rischio per Depressione Puerperale:</a:t>
            </a:r>
          </a:p>
          <a:p>
            <a:pPr marL="0" indent="0">
              <a:buNone/>
            </a:pPr>
            <a:r>
              <a:rPr lang="it-IT" dirty="0"/>
              <a:t>Storia psicopatologica pregressa</a:t>
            </a:r>
            <a:br>
              <a:rPr lang="it-IT" dirty="0"/>
            </a:br>
            <a:r>
              <a:rPr lang="it-IT" dirty="0" err="1"/>
              <a:t>Familiarita</a:t>
            </a:r>
            <a:r>
              <a:rPr lang="it-IT" dirty="0"/>
              <a:t>̀ psichiatrica</a:t>
            </a:r>
            <a:br>
              <a:rPr lang="it-IT" dirty="0"/>
            </a:br>
            <a:r>
              <a:rPr lang="it-IT" dirty="0"/>
              <a:t>Storia di psicopatologia in gravidanza</a:t>
            </a:r>
            <a:br>
              <a:rPr lang="it-IT" dirty="0"/>
            </a:br>
            <a:r>
              <a:rPr lang="it-IT" dirty="0"/>
              <a:t>Precedente depressione </a:t>
            </a:r>
            <a:r>
              <a:rPr lang="it-IT" dirty="0" err="1"/>
              <a:t>postpartum</a:t>
            </a:r>
            <a:br>
              <a:rPr lang="it-IT" dirty="0"/>
            </a:br>
            <a:r>
              <a:rPr lang="it-IT" dirty="0"/>
              <a:t>Patologie endocrine (ipotiroidismo)</a:t>
            </a:r>
            <a:br>
              <a:rPr lang="it-IT" dirty="0"/>
            </a:br>
            <a:r>
              <a:rPr lang="it-IT" dirty="0"/>
              <a:t>SPM o DDPM</a:t>
            </a:r>
            <a:br>
              <a:rPr lang="it-IT" dirty="0"/>
            </a:br>
            <a:r>
              <a:rPr lang="it-IT" dirty="0"/>
              <a:t>Giovane </a:t>
            </a:r>
            <a:r>
              <a:rPr lang="it-IT" dirty="0" err="1"/>
              <a:t>eta</a:t>
            </a:r>
            <a:r>
              <a:rPr lang="it-IT" dirty="0"/>
              <a:t>̀</a:t>
            </a:r>
            <a:br>
              <a:rPr lang="it-IT" dirty="0"/>
            </a:br>
            <a:r>
              <a:rPr lang="it-IT" dirty="0"/>
              <a:t>Recenti eventi di vita stressanti</a:t>
            </a:r>
            <a:br>
              <a:rPr lang="it-IT" dirty="0"/>
            </a:br>
            <a:r>
              <a:rPr lang="it-IT" dirty="0"/>
              <a:t>Complicanze ostetriche</a:t>
            </a:r>
            <a:br>
              <a:rPr lang="it-IT" dirty="0"/>
            </a:br>
            <a:r>
              <a:rPr lang="it-IT" dirty="0"/>
              <a:t>Nascita </a:t>
            </a:r>
            <a:r>
              <a:rPr lang="it-IT" dirty="0" err="1"/>
              <a:t>pre</a:t>
            </a:r>
            <a:r>
              <a:rPr lang="it-IT" dirty="0"/>
              <a:t>-termine, problemi di salute del bambino, temperamento difficile del bambino Storia di abuso</a:t>
            </a:r>
            <a:br>
              <a:rPr lang="it-IT" dirty="0"/>
            </a:br>
            <a:r>
              <a:rPr lang="it-IT" dirty="0"/>
              <a:t>Violenza domestica</a:t>
            </a:r>
            <a:br>
              <a:rPr lang="it-IT" dirty="0"/>
            </a:br>
            <a:r>
              <a:rPr lang="it-IT" dirty="0"/>
              <a:t>Abuso di droghe /alcool</a:t>
            </a:r>
            <a:br>
              <a:rPr lang="it-IT" dirty="0"/>
            </a:br>
            <a:r>
              <a:rPr lang="it-IT" dirty="0"/>
              <a:t>Gravidanza indesiderata o non programmata</a:t>
            </a:r>
            <a:br>
              <a:rPr lang="it-IT" dirty="0"/>
            </a:br>
            <a:r>
              <a:rPr lang="it-IT" dirty="0"/>
              <a:t>Gravidanze ravvicinate</a:t>
            </a:r>
            <a:br>
              <a:rPr lang="it-IT" dirty="0"/>
            </a:br>
            <a:r>
              <a:rPr lang="it-IT" dirty="0"/>
              <a:t>Lungo tempo di concepimento e/o pratiche di procreazione medicalmente assistita</a:t>
            </a:r>
            <a:br>
              <a:rPr lang="it-IT" dirty="0"/>
            </a:br>
            <a:endParaRPr lang="it-IT" dirty="0"/>
          </a:p>
        </p:txBody>
      </p:sp>
    </p:spTree>
    <p:extLst>
      <p:ext uri="{BB962C8B-B14F-4D97-AF65-F5344CB8AC3E}">
        <p14:creationId xmlns:p14="http://schemas.microsoft.com/office/powerpoint/2010/main" val="124602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0554F-53C9-BF43-8DE2-66F2A60B8C78}"/>
              </a:ext>
            </a:extLst>
          </p:cNvPr>
          <p:cNvSpPr>
            <a:spLocks noGrp="1"/>
          </p:cNvSpPr>
          <p:nvPr>
            <p:ph type="title"/>
          </p:nvPr>
        </p:nvSpPr>
        <p:spPr/>
        <p:txBody>
          <a:bodyPr/>
          <a:lstStyle/>
          <a:p>
            <a:pPr algn="ctr"/>
            <a:r>
              <a:rPr lang="it-IT" dirty="0"/>
              <a:t>FATTORI DI RISCHIO PER PATOLOGIA NEL POST PARTUM</a:t>
            </a:r>
          </a:p>
        </p:txBody>
      </p:sp>
      <p:sp>
        <p:nvSpPr>
          <p:cNvPr id="3" name="Segnaposto contenuto 2">
            <a:extLst>
              <a:ext uri="{FF2B5EF4-FFF2-40B4-BE49-F238E27FC236}">
                <a16:creationId xmlns:a16="http://schemas.microsoft.com/office/drawing/2014/main" id="{6D561556-EBA1-8A44-B6B8-FE879D661A2A}"/>
              </a:ext>
            </a:extLst>
          </p:cNvPr>
          <p:cNvSpPr>
            <a:spLocks noGrp="1"/>
          </p:cNvSpPr>
          <p:nvPr>
            <p:ph idx="1"/>
          </p:nvPr>
        </p:nvSpPr>
        <p:spPr>
          <a:xfrm>
            <a:off x="1154954" y="2370221"/>
            <a:ext cx="8825659" cy="4199021"/>
          </a:xfrm>
        </p:spPr>
        <p:txBody>
          <a:bodyPr>
            <a:normAutofit lnSpcReduction="10000"/>
          </a:bodyPr>
          <a:lstStyle/>
          <a:p>
            <a:r>
              <a:rPr lang="it-IT" dirty="0"/>
              <a:t>Fattori di Rischio per Depressione Puerperale:</a:t>
            </a:r>
          </a:p>
          <a:p>
            <a:pPr marL="0" indent="0">
              <a:buNone/>
            </a:pPr>
            <a:r>
              <a:rPr lang="it-IT" dirty="0"/>
              <a:t>Mancanza di supporto sociale</a:t>
            </a:r>
            <a:br>
              <a:rPr lang="it-IT" dirty="0"/>
            </a:br>
            <a:r>
              <a:rPr lang="it-IT" dirty="0"/>
              <a:t>Relazione conflittuale con il partner</a:t>
            </a:r>
            <a:br>
              <a:rPr lang="it-IT" dirty="0"/>
            </a:br>
            <a:r>
              <a:rPr lang="it-IT" dirty="0" err="1"/>
              <a:t>Modalita</a:t>
            </a:r>
            <a:r>
              <a:rPr lang="it-IT" dirty="0"/>
              <a:t>̀ di </a:t>
            </a:r>
            <a:r>
              <a:rPr lang="it-IT" dirty="0" err="1"/>
              <a:t>coping</a:t>
            </a:r>
            <a:r>
              <a:rPr lang="it-IT" dirty="0"/>
              <a:t> disfunzionali</a:t>
            </a:r>
            <a:br>
              <a:rPr lang="it-IT" dirty="0"/>
            </a:br>
            <a:r>
              <a:rPr lang="it-IT" dirty="0"/>
              <a:t>Baby blues non risolta</a:t>
            </a:r>
            <a:br>
              <a:rPr lang="it-IT" dirty="0"/>
            </a:br>
            <a:r>
              <a:rPr lang="it-IT" dirty="0"/>
              <a:t>Esperienza di nascita deludente</a:t>
            </a:r>
            <a:br>
              <a:rPr lang="it-IT" dirty="0"/>
            </a:br>
            <a:r>
              <a:rPr lang="it-IT" dirty="0"/>
              <a:t>Impossibilità ad allattare</a:t>
            </a:r>
            <a:br>
              <a:rPr lang="it-IT" dirty="0"/>
            </a:br>
            <a:r>
              <a:rPr lang="it-IT" dirty="0"/>
              <a:t>Livello socio-economico basso </a:t>
            </a:r>
          </a:p>
          <a:p>
            <a:pPr marL="0" indent="0">
              <a:buNone/>
            </a:pPr>
            <a:r>
              <a:rPr lang="it-IT" dirty="0"/>
              <a:t>Disoccupazione </a:t>
            </a:r>
          </a:p>
          <a:p>
            <a:pPr marL="0" indent="0">
              <a:buNone/>
            </a:pPr>
            <a:r>
              <a:rPr lang="it-IT" dirty="0"/>
              <a:t>Essere primipara </a:t>
            </a:r>
          </a:p>
          <a:p>
            <a:pPr marL="0" indent="0">
              <a:buNone/>
            </a:pPr>
            <a:r>
              <a:rPr lang="it-IT" dirty="0"/>
              <a:t>Interruzione recente di farmaci psicotropi </a:t>
            </a:r>
          </a:p>
          <a:p>
            <a:pPr marL="0" indent="0">
              <a:buNone/>
            </a:pPr>
            <a:r>
              <a:rPr lang="it-IT" dirty="0"/>
              <a:t>Caratteristiche di </a:t>
            </a:r>
            <a:r>
              <a:rPr lang="it-IT" dirty="0" err="1"/>
              <a:t>personalita</a:t>
            </a:r>
            <a:r>
              <a:rPr lang="it-IT" dirty="0"/>
              <a:t>̀ quali: soggetta a sensi di colpa, perfezionismo, sentirsi incapaci di apprendere, bassa autostima </a:t>
            </a:r>
          </a:p>
          <a:p>
            <a:pPr marL="0" indent="0">
              <a:buNone/>
            </a:pPr>
            <a:endParaRPr lang="it-IT" dirty="0"/>
          </a:p>
        </p:txBody>
      </p:sp>
    </p:spTree>
    <p:extLst>
      <p:ext uri="{BB962C8B-B14F-4D97-AF65-F5344CB8AC3E}">
        <p14:creationId xmlns:p14="http://schemas.microsoft.com/office/powerpoint/2010/main" val="1885137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PSICOSI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lstStyle/>
          <a:p>
            <a:r>
              <a:rPr lang="it-IT" b="1" dirty="0"/>
              <a:t> PSICOSI PUERPERALE </a:t>
            </a:r>
            <a:endParaRPr lang="it-IT" dirty="0"/>
          </a:p>
          <a:p>
            <a:pPr marL="0" indent="0">
              <a:buNone/>
            </a:pPr>
            <a:r>
              <a:rPr lang="it-IT" dirty="0"/>
              <a:t>La psicosi puerperale </a:t>
            </a:r>
            <a:r>
              <a:rPr lang="it-IT" dirty="0" err="1"/>
              <a:t>puo</a:t>
            </a:r>
            <a:r>
              <a:rPr lang="it-IT" dirty="0"/>
              <a:t>̀ essere la manifestazione di un esordio psicotico, di un episodio maniacale all’interno di un Disturbo Bipolare oppure una psicosi reattiva breve o ancora una riacutizzazione di un disturbo schizofrenico.</a:t>
            </a:r>
            <a:br>
              <a:rPr lang="it-IT" dirty="0"/>
            </a:br>
            <a:r>
              <a:rPr lang="it-IT" dirty="0"/>
              <a:t>Epidemiologia: l’incidenza è di 1 ogni 1000 parti con un rischio di ricadute nelle successive gravidanze pari al 50%. </a:t>
            </a:r>
          </a:p>
          <a:p>
            <a:pPr marL="0" indent="0">
              <a:buNone/>
            </a:pPr>
            <a:r>
              <a:rPr lang="it-IT" dirty="0"/>
              <a:t>La psicosi compare prevalentemente nel primo mese dopo il parto. </a:t>
            </a:r>
          </a:p>
          <a:p>
            <a:endParaRPr lang="it-IT" dirty="0"/>
          </a:p>
        </p:txBody>
      </p:sp>
    </p:spTree>
    <p:extLst>
      <p:ext uri="{BB962C8B-B14F-4D97-AF65-F5344CB8AC3E}">
        <p14:creationId xmlns:p14="http://schemas.microsoft.com/office/powerpoint/2010/main" val="3291359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PSICOSI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a:xfrm>
            <a:off x="1154954" y="2603500"/>
            <a:ext cx="8825659" cy="4146216"/>
          </a:xfrm>
        </p:spPr>
        <p:txBody>
          <a:bodyPr>
            <a:normAutofit fontScale="77500" lnSpcReduction="20000"/>
          </a:bodyPr>
          <a:lstStyle/>
          <a:p>
            <a:pPr marL="0" indent="0">
              <a:buNone/>
            </a:pPr>
            <a:r>
              <a:rPr lang="it-IT" b="1" dirty="0"/>
              <a:t>Sintomi </a:t>
            </a:r>
            <a:endParaRPr lang="it-IT" dirty="0"/>
          </a:p>
          <a:p>
            <a:pPr marL="0" indent="0">
              <a:buNone/>
            </a:pPr>
            <a:r>
              <a:rPr lang="it-IT" dirty="0"/>
              <a:t>Ideazione delirante</a:t>
            </a:r>
            <a:br>
              <a:rPr lang="it-IT" dirty="0"/>
            </a:br>
            <a:r>
              <a:rPr lang="it-IT" dirty="0"/>
              <a:t>Fenomeni allucinatori</a:t>
            </a:r>
            <a:br>
              <a:rPr lang="it-IT" dirty="0"/>
            </a:br>
            <a:r>
              <a:rPr lang="it-IT" dirty="0"/>
              <a:t>Irrequietezza, agitazione motoria o comportamenti bizzarri</a:t>
            </a:r>
            <a:br>
              <a:rPr lang="it-IT" dirty="0"/>
            </a:br>
            <a:r>
              <a:rPr lang="it-IT" dirty="0"/>
              <a:t>Timori e preoccupazioni eccessive ed irrazionali rispetto al bambino</a:t>
            </a:r>
            <a:br>
              <a:rPr lang="it-IT" dirty="0"/>
            </a:br>
            <a:r>
              <a:rPr lang="it-IT" dirty="0"/>
              <a:t>Fluttuazioni dell’umore con emozioni inappropriate</a:t>
            </a:r>
            <a:br>
              <a:rPr lang="it-IT" dirty="0"/>
            </a:br>
            <a:r>
              <a:rPr lang="it-IT" dirty="0"/>
              <a:t>Umore elevato con aumentato livello di energia sino ad un pattern di comportamento maniacale</a:t>
            </a:r>
            <a:br>
              <a:rPr lang="it-IT" dirty="0"/>
            </a:br>
            <a:r>
              <a:rPr lang="it-IT" dirty="0"/>
              <a:t>Impossibilità a dormire (insonnia resistente)</a:t>
            </a:r>
            <a:br>
              <a:rPr lang="it-IT" dirty="0"/>
            </a:br>
            <a:r>
              <a:rPr lang="it-IT" dirty="0"/>
              <a:t>Il comportamento </a:t>
            </a:r>
            <a:r>
              <a:rPr lang="it-IT" dirty="0" err="1"/>
              <a:t>puo</a:t>
            </a:r>
            <a:r>
              <a:rPr lang="it-IT" dirty="0"/>
              <a:t>̀ sembrare fuori dalla </a:t>
            </a:r>
            <a:r>
              <a:rPr lang="it-IT" dirty="0" err="1"/>
              <a:t>realta</a:t>
            </a:r>
            <a:r>
              <a:rPr lang="it-IT" dirty="0"/>
              <a:t>̀ come ad esempio non curarsi dei bisogni fisici e psicologici del bambino. </a:t>
            </a:r>
            <a:r>
              <a:rPr lang="it-IT" dirty="0" err="1"/>
              <a:t>Incapacita</a:t>
            </a:r>
            <a:r>
              <a:rPr lang="it-IT" dirty="0"/>
              <a:t>̀ di rispondere ai bisogni del bambino (sopravvivenza, salute e nutrimento). </a:t>
            </a:r>
          </a:p>
          <a:p>
            <a:r>
              <a:rPr lang="it-IT" dirty="0"/>
              <a:t>Sintomi che suggeriscono la presenza di un disturbo psicotico nel </a:t>
            </a:r>
            <a:r>
              <a:rPr lang="it-IT" dirty="0" err="1"/>
              <a:t>postpartum</a:t>
            </a:r>
            <a:r>
              <a:rPr lang="it-IT" dirty="0"/>
              <a:t> (psicosi puerperale, disturbo bipolare, schizofrenia, psicosi indotta da sostanze) devono essere indagati con attenzione attraverso un rapido invio allo specialista psichiatra per una individuazione precoce, una precisa diagnosi differenziale ed un celere intervento di cura (es.: farmaci, ricovero in ambiente protetto). Un caso di psicosi nel </a:t>
            </a:r>
            <a:r>
              <a:rPr lang="it-IT" dirty="0" err="1"/>
              <a:t>postpartum</a:t>
            </a:r>
            <a:r>
              <a:rPr lang="it-IT" dirty="0"/>
              <a:t> rappresenta a tutti gli effetti un’emergenza psichiatrica. </a:t>
            </a:r>
          </a:p>
          <a:p>
            <a:r>
              <a:rPr lang="it-IT" b="1" dirty="0"/>
              <a:t>ATTENZIONE</a:t>
            </a:r>
            <a:r>
              <a:rPr lang="it-IT" dirty="0"/>
              <a:t>: un elevato rischio di suicidio e </a:t>
            </a:r>
            <a:r>
              <a:rPr lang="it-IT" dirty="0" err="1"/>
              <a:t>figlicidio</a:t>
            </a:r>
            <a:r>
              <a:rPr lang="it-IT" dirty="0"/>
              <a:t> esiste specialmente quando il focus dei deliri o delle allucinazioni è sul bambino, percepito dalla mamma come un’</a:t>
            </a:r>
            <a:r>
              <a:rPr lang="it-IT" dirty="0" err="1"/>
              <a:t>entita</a:t>
            </a:r>
            <a:r>
              <a:rPr lang="it-IT" dirty="0"/>
              <a:t>̀ malevola o come minaccioso.</a:t>
            </a:r>
          </a:p>
          <a:p>
            <a:endParaRPr lang="it-IT" dirty="0"/>
          </a:p>
        </p:txBody>
      </p:sp>
    </p:spTree>
    <p:extLst>
      <p:ext uri="{BB962C8B-B14F-4D97-AF65-F5344CB8AC3E}">
        <p14:creationId xmlns:p14="http://schemas.microsoft.com/office/powerpoint/2010/main" val="27404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DD6A22-3B65-BE49-8E8A-10E8DE77AC46}"/>
              </a:ext>
            </a:extLst>
          </p:cNvPr>
          <p:cNvSpPr>
            <a:spLocks noGrp="1"/>
          </p:cNvSpPr>
          <p:nvPr>
            <p:ph type="title"/>
          </p:nvPr>
        </p:nvSpPr>
        <p:spPr/>
        <p:txBody>
          <a:bodyPr/>
          <a:lstStyle/>
          <a:p>
            <a:pPr algn="ctr"/>
            <a:r>
              <a:rPr lang="it-IT" dirty="0"/>
              <a:t>PREVENZIONE</a:t>
            </a:r>
          </a:p>
        </p:txBody>
      </p:sp>
      <p:sp>
        <p:nvSpPr>
          <p:cNvPr id="3" name="Segnaposto contenuto 2">
            <a:extLst>
              <a:ext uri="{FF2B5EF4-FFF2-40B4-BE49-F238E27FC236}">
                <a16:creationId xmlns:a16="http://schemas.microsoft.com/office/drawing/2014/main" id="{3FCB6D8E-53EC-D046-AA49-BAD09CA7AFD8}"/>
              </a:ext>
            </a:extLst>
          </p:cNvPr>
          <p:cNvSpPr>
            <a:spLocks noGrp="1"/>
          </p:cNvSpPr>
          <p:nvPr>
            <p:ph idx="1"/>
          </p:nvPr>
        </p:nvSpPr>
        <p:spPr>
          <a:xfrm>
            <a:off x="1154954" y="2370221"/>
            <a:ext cx="8825659" cy="4343400"/>
          </a:xfrm>
        </p:spPr>
        <p:txBody>
          <a:bodyPr>
            <a:normAutofit fontScale="85000" lnSpcReduction="10000"/>
          </a:bodyPr>
          <a:lstStyle/>
          <a:p>
            <a:pPr marL="0" indent="0">
              <a:buNone/>
            </a:pPr>
            <a:r>
              <a:rPr lang="it-IT" dirty="0"/>
              <a:t>La prevenzione si </a:t>
            </a:r>
            <a:r>
              <a:rPr lang="it-IT" dirty="0" err="1"/>
              <a:t>puo</a:t>
            </a:r>
            <a:r>
              <a:rPr lang="it-IT" dirty="0"/>
              <a:t>̀ suddividere in tre categorie: primaria, secondaria e terziaria a seconda del fine che ci si propone.</a:t>
            </a:r>
          </a:p>
          <a:p>
            <a:r>
              <a:rPr lang="it-IT" b="1" dirty="0"/>
              <a:t>1) Prevenzione primaria: </a:t>
            </a:r>
            <a:r>
              <a:rPr lang="it-IT" dirty="0"/>
              <a:t>Riguarda la messa in atto di interventi volti alla riduzione del rischio prima che compaia il disturbo stesso. </a:t>
            </a:r>
          </a:p>
          <a:p>
            <a:r>
              <a:rPr lang="it-IT" b="1" dirty="0"/>
              <a:t>2) Prevenzione secondaria : </a:t>
            </a:r>
            <a:r>
              <a:rPr lang="it-IT" dirty="0"/>
              <a:t>Si applica ad un </a:t>
            </a:r>
            <a:r>
              <a:rPr lang="it-IT" i="1" dirty="0"/>
              <a:t>target </a:t>
            </a:r>
            <a:r>
              <a:rPr lang="it-IT" dirty="0"/>
              <a:t>selezionato della popolazione generale ossia donne in gravidanza e nel </a:t>
            </a:r>
            <a:r>
              <a:rPr lang="it-IT" dirty="0" err="1"/>
              <a:t>postpartum</a:t>
            </a:r>
            <a:r>
              <a:rPr lang="it-IT" dirty="0"/>
              <a:t>. Lo scopo della prevenzione secondaria è quello di ridurre la prevalenza della psicopatologia perinatale riducendo la gravità e la durata di malattia e limitando le conseguenze avverse.</a:t>
            </a:r>
            <a:br>
              <a:rPr lang="it-IT" dirty="0"/>
            </a:br>
            <a:r>
              <a:rPr lang="it-IT" dirty="0"/>
              <a:t>La metodologia consiste nell’individuazione precoce e nel trattamento rapido ed efficace.</a:t>
            </a:r>
            <a:br>
              <a:rPr lang="it-IT" dirty="0"/>
            </a:br>
            <a:r>
              <a:rPr lang="it-IT" dirty="0"/>
              <a:t>Un modo per cercare di ottenere un’individuazione precoce è lo screening, </a:t>
            </a:r>
            <a:r>
              <a:rPr lang="it-IT" dirty="0" err="1"/>
              <a:t>attivita</a:t>
            </a:r>
            <a:r>
              <a:rPr lang="it-IT" dirty="0"/>
              <a:t>̀ che si effettua attraverso procedure e strumenti appropriati </a:t>
            </a:r>
          </a:p>
          <a:p>
            <a:r>
              <a:rPr lang="it-IT" b="1" dirty="0"/>
              <a:t>3) Prevenzione Terziaria:  </a:t>
            </a:r>
            <a:r>
              <a:rPr lang="it-IT" dirty="0"/>
              <a:t>Si applica sulle donne con psicopatologia conclamata (es.: depressione </a:t>
            </a:r>
            <a:r>
              <a:rPr lang="it-IT" dirty="0" err="1"/>
              <a:t>postpartum</a:t>
            </a:r>
            <a:r>
              <a:rPr lang="it-IT" dirty="0"/>
              <a:t>, psicosi puerperale). Lo scopo è ridurre la gravità e le conseguenze della condizione clinica sul funzionamento globale della donna (individuale, relazionale, sociale).</a:t>
            </a:r>
            <a:br>
              <a:rPr lang="it-IT" dirty="0"/>
            </a:br>
            <a:r>
              <a:rPr lang="it-IT" dirty="0"/>
              <a:t>Si effettua attraverso un percorso di presa in cura con trattamento personalizzato, specialistico e multidisciplinare. </a:t>
            </a:r>
          </a:p>
          <a:p>
            <a:endParaRPr lang="it-IT" dirty="0"/>
          </a:p>
          <a:p>
            <a:endParaRPr lang="it-IT" dirty="0"/>
          </a:p>
        </p:txBody>
      </p:sp>
    </p:spTree>
    <p:extLst>
      <p:ext uri="{BB962C8B-B14F-4D97-AF65-F5344CB8AC3E}">
        <p14:creationId xmlns:p14="http://schemas.microsoft.com/office/powerpoint/2010/main" val="4146930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0554F-53C9-BF43-8DE2-66F2A60B8C78}"/>
              </a:ext>
            </a:extLst>
          </p:cNvPr>
          <p:cNvSpPr>
            <a:spLocks noGrp="1"/>
          </p:cNvSpPr>
          <p:nvPr>
            <p:ph type="title"/>
          </p:nvPr>
        </p:nvSpPr>
        <p:spPr/>
        <p:txBody>
          <a:bodyPr/>
          <a:lstStyle/>
          <a:p>
            <a:pPr algn="ctr"/>
            <a:r>
              <a:rPr lang="it-IT" dirty="0"/>
              <a:t>FATTORI DI RISCHIO PER PATOLOGIA NEL POST PARTUM</a:t>
            </a:r>
          </a:p>
        </p:txBody>
      </p:sp>
      <p:sp>
        <p:nvSpPr>
          <p:cNvPr id="3" name="Segnaposto contenuto 2">
            <a:extLst>
              <a:ext uri="{FF2B5EF4-FFF2-40B4-BE49-F238E27FC236}">
                <a16:creationId xmlns:a16="http://schemas.microsoft.com/office/drawing/2014/main" id="{6D561556-EBA1-8A44-B6B8-FE879D661A2A}"/>
              </a:ext>
            </a:extLst>
          </p:cNvPr>
          <p:cNvSpPr>
            <a:spLocks noGrp="1"/>
          </p:cNvSpPr>
          <p:nvPr>
            <p:ph idx="1"/>
          </p:nvPr>
        </p:nvSpPr>
        <p:spPr>
          <a:xfrm>
            <a:off x="1154954" y="2370221"/>
            <a:ext cx="8825659" cy="4199021"/>
          </a:xfrm>
        </p:spPr>
        <p:txBody>
          <a:bodyPr>
            <a:normAutofit/>
          </a:bodyPr>
          <a:lstStyle/>
          <a:p>
            <a:r>
              <a:rPr lang="it-IT" dirty="0"/>
              <a:t>Fattori di Rischio Psicosi </a:t>
            </a:r>
          </a:p>
          <a:p>
            <a:pPr marL="0" indent="0">
              <a:buNone/>
            </a:pPr>
            <a:r>
              <a:rPr lang="it-IT" dirty="0" err="1"/>
              <a:t>Eta</a:t>
            </a:r>
            <a:r>
              <a:rPr lang="it-IT" dirty="0"/>
              <a:t>̀ avanzata</a:t>
            </a:r>
            <a:br>
              <a:rPr lang="it-IT" dirty="0"/>
            </a:br>
            <a:r>
              <a:rPr lang="it-IT" dirty="0"/>
              <a:t>Precedente episodio di psicosi </a:t>
            </a:r>
            <a:r>
              <a:rPr lang="it-IT" dirty="0" err="1"/>
              <a:t>postpartum</a:t>
            </a:r>
            <a:br>
              <a:rPr lang="it-IT" dirty="0"/>
            </a:br>
            <a:r>
              <a:rPr lang="it-IT" dirty="0"/>
              <a:t>Storia psicopatologica pregressa</a:t>
            </a:r>
            <a:br>
              <a:rPr lang="it-IT" dirty="0"/>
            </a:br>
            <a:r>
              <a:rPr lang="it-IT" dirty="0" err="1"/>
              <a:t>Familiarita</a:t>
            </a:r>
            <a:r>
              <a:rPr lang="it-IT" dirty="0"/>
              <a:t>̀ psichiatrica</a:t>
            </a:r>
            <a:br>
              <a:rPr lang="it-IT" dirty="0"/>
            </a:br>
            <a:r>
              <a:rPr lang="it-IT" dirty="0"/>
              <a:t>Insonnia</a:t>
            </a:r>
            <a:br>
              <a:rPr lang="it-IT" dirty="0"/>
            </a:br>
            <a:r>
              <a:rPr lang="it-IT" dirty="0"/>
              <a:t>Disturbo di </a:t>
            </a:r>
            <a:r>
              <a:rPr lang="it-IT" dirty="0" err="1"/>
              <a:t>Personalita</a:t>
            </a:r>
            <a:r>
              <a:rPr lang="it-IT" dirty="0"/>
              <a:t>̀ Borderline</a:t>
            </a:r>
            <a:br>
              <a:rPr lang="it-IT" dirty="0"/>
            </a:br>
            <a:r>
              <a:rPr lang="it-IT" dirty="0"/>
              <a:t>Primo parto</a:t>
            </a:r>
            <a:br>
              <a:rPr lang="it-IT" dirty="0"/>
            </a:br>
            <a:r>
              <a:rPr lang="it-IT" dirty="0"/>
              <a:t>Nascita </a:t>
            </a:r>
            <a:r>
              <a:rPr lang="it-IT" dirty="0" err="1"/>
              <a:t>pre</a:t>
            </a:r>
            <a:r>
              <a:rPr lang="it-IT" dirty="0"/>
              <a:t>-termine, problemi di salute del bambino, temperamento difficile del bambino </a:t>
            </a:r>
          </a:p>
          <a:p>
            <a:pPr marL="0" indent="0">
              <a:buNone/>
            </a:pPr>
            <a:r>
              <a:rPr lang="it-IT" dirty="0"/>
              <a:t>Eventi traumatici durante l’anno precedente </a:t>
            </a:r>
          </a:p>
          <a:p>
            <a:pPr marL="0" indent="0">
              <a:buNone/>
            </a:pPr>
            <a:endParaRPr lang="it-IT" dirty="0"/>
          </a:p>
        </p:txBody>
      </p:sp>
    </p:spTree>
    <p:extLst>
      <p:ext uri="{BB962C8B-B14F-4D97-AF65-F5344CB8AC3E}">
        <p14:creationId xmlns:p14="http://schemas.microsoft.com/office/powerpoint/2010/main" val="707642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ANSIA NEL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normAutofit fontScale="92500" lnSpcReduction="20000"/>
          </a:bodyPr>
          <a:lstStyle/>
          <a:p>
            <a:r>
              <a:rPr lang="it-IT" b="1" dirty="0"/>
              <a:t> ANSIA NEL POST PARTUM </a:t>
            </a:r>
            <a:endParaRPr lang="it-IT" dirty="0"/>
          </a:p>
          <a:p>
            <a:pPr marL="0" indent="0">
              <a:buNone/>
            </a:pPr>
            <a:r>
              <a:rPr lang="it-IT" dirty="0"/>
              <a:t>Epidemiologia: i disturbi d’ansia (Ansia Generalizzata, Fobia, Disturbo Ossessivo Compulsivo, PTSD, Disturbi dell’adattamento, Disturbi di panico e Agorafobia) , sono comuni nel post </a:t>
            </a:r>
            <a:r>
              <a:rPr lang="it-IT" dirty="0" err="1"/>
              <a:t>partum</a:t>
            </a:r>
            <a:r>
              <a:rPr lang="it-IT" dirty="0"/>
              <a:t> quanto la depressione (3). </a:t>
            </a:r>
          </a:p>
          <a:p>
            <a:pPr marL="0" indent="0">
              <a:buNone/>
            </a:pPr>
            <a:r>
              <a:rPr lang="it-IT" dirty="0"/>
              <a:t>I disturbi d’ansia oltre a condizionare la vita della donna possono, attraverso i concomitanti disturbi del sonno, concorrere all’insorgenza di depressione e/o psicosi.</a:t>
            </a:r>
            <a:br>
              <a:rPr lang="it-IT" dirty="0"/>
            </a:br>
            <a:r>
              <a:rPr lang="it-IT" dirty="0"/>
              <a:t>L’ideazione ansiosa espressa durante la </a:t>
            </a:r>
            <a:r>
              <a:rPr lang="it-IT" dirty="0" err="1"/>
              <a:t>maternita</a:t>
            </a:r>
            <a:r>
              <a:rPr lang="it-IT" dirty="0"/>
              <a:t>̀ (es.: paura della morte in culla, della morte improvvisa del bambino, paura di fare del male al bambino, ecc.), qualora si intensifichi raggiungendo una gravità psicopatologica, </a:t>
            </a:r>
            <a:r>
              <a:rPr lang="it-IT" dirty="0" err="1"/>
              <a:t>puo</a:t>
            </a:r>
            <a:r>
              <a:rPr lang="it-IT" dirty="0"/>
              <a:t>̀ indurre e/o rinforzare, attraverso comportamenti disfunzionali sollecitati dall’ansia, un peggioramento dell’assetto psichico (es.: timore morte in culla con </a:t>
            </a:r>
            <a:r>
              <a:rPr lang="it-IT" dirty="0" err="1"/>
              <a:t>ipervigilanza</a:t>
            </a:r>
            <a:r>
              <a:rPr lang="it-IT" dirty="0"/>
              <a:t> notturna, alterazione ritmo sonno-veglia, esordio depressivo e di psicosi puerperale). </a:t>
            </a:r>
          </a:p>
          <a:p>
            <a:endParaRPr lang="it-IT" dirty="0"/>
          </a:p>
        </p:txBody>
      </p:sp>
    </p:spTree>
    <p:extLst>
      <p:ext uri="{BB962C8B-B14F-4D97-AF65-F5344CB8AC3E}">
        <p14:creationId xmlns:p14="http://schemas.microsoft.com/office/powerpoint/2010/main" val="494765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57D950-B734-B64E-98B1-1061755D804B}"/>
              </a:ext>
            </a:extLst>
          </p:cNvPr>
          <p:cNvSpPr>
            <a:spLocks noGrp="1"/>
          </p:cNvSpPr>
          <p:nvPr>
            <p:ph type="title"/>
          </p:nvPr>
        </p:nvSpPr>
        <p:spPr/>
        <p:txBody>
          <a:bodyPr/>
          <a:lstStyle/>
          <a:p>
            <a:pPr algn="ctr"/>
            <a:r>
              <a:rPr lang="it-IT" dirty="0"/>
              <a:t>ANSIA NEL POST PARTUM</a:t>
            </a:r>
          </a:p>
        </p:txBody>
      </p:sp>
      <p:sp>
        <p:nvSpPr>
          <p:cNvPr id="3" name="Segnaposto contenuto 2">
            <a:extLst>
              <a:ext uri="{FF2B5EF4-FFF2-40B4-BE49-F238E27FC236}">
                <a16:creationId xmlns:a16="http://schemas.microsoft.com/office/drawing/2014/main" id="{1D322E20-F3F0-2F4B-B176-49F1FE3DD9EB}"/>
              </a:ext>
            </a:extLst>
          </p:cNvPr>
          <p:cNvSpPr>
            <a:spLocks noGrp="1"/>
          </p:cNvSpPr>
          <p:nvPr>
            <p:ph idx="1"/>
          </p:nvPr>
        </p:nvSpPr>
        <p:spPr/>
        <p:txBody>
          <a:bodyPr>
            <a:normAutofit fontScale="77500" lnSpcReduction="20000"/>
          </a:bodyPr>
          <a:lstStyle/>
          <a:p>
            <a:pPr marL="0" indent="0">
              <a:buNone/>
            </a:pPr>
            <a:r>
              <a:rPr lang="it-IT" b="1" dirty="0"/>
              <a:t>1) Ansia Generalizzata </a:t>
            </a:r>
            <a:endParaRPr lang="it-IT" dirty="0"/>
          </a:p>
          <a:p>
            <a:pPr marL="0" indent="0">
              <a:buNone/>
            </a:pPr>
            <a:r>
              <a:rPr lang="it-IT" dirty="0"/>
              <a:t>Ansia eccessiva e persistente per la maggior parte dei giorni per una durata superiore ai 6 mesi, </a:t>
            </a:r>
            <a:r>
              <a:rPr lang="it-IT" dirty="0" err="1"/>
              <a:t>piu</a:t>
            </a:r>
            <a:r>
              <a:rPr lang="it-IT" dirty="0"/>
              <a:t>̀ frequente nelle donne durante il periodo del </a:t>
            </a:r>
            <a:r>
              <a:rPr lang="it-IT" dirty="0" err="1"/>
              <a:t>postpartum</a:t>
            </a:r>
            <a:r>
              <a:rPr lang="it-IT" dirty="0"/>
              <a:t> rispetto alla popolazione generale. </a:t>
            </a:r>
          </a:p>
          <a:p>
            <a:r>
              <a:rPr lang="it-IT" b="1" dirty="0"/>
              <a:t>Sintomi</a:t>
            </a:r>
            <a:r>
              <a:rPr lang="it-IT" dirty="0"/>
              <a:t>:</a:t>
            </a:r>
            <a:br>
              <a:rPr lang="it-IT" dirty="0"/>
            </a:br>
            <a:r>
              <a:rPr lang="it-IT" dirty="0"/>
              <a:t>Ansia e preoccupazioni eccessive</a:t>
            </a:r>
            <a:br>
              <a:rPr lang="it-IT" dirty="0"/>
            </a:br>
            <a:r>
              <a:rPr lang="it-IT" dirty="0"/>
              <a:t>Attesa apprensiva</a:t>
            </a:r>
            <a:br>
              <a:rPr lang="it-IT" dirty="0"/>
            </a:br>
            <a:r>
              <a:rPr lang="it-IT" dirty="0"/>
              <a:t>Difficoltà a controllare la preoccupazione (</a:t>
            </a:r>
            <a:r>
              <a:rPr lang="it-IT" dirty="0" err="1"/>
              <a:t>rimuginio</a:t>
            </a:r>
            <a:r>
              <a:rPr lang="it-IT" dirty="0"/>
              <a:t>) </a:t>
            </a:r>
          </a:p>
          <a:p>
            <a:pPr marL="358775" indent="0">
              <a:buNone/>
            </a:pPr>
            <a:r>
              <a:rPr lang="it-IT" dirty="0"/>
              <a:t>Tensione muscolare</a:t>
            </a:r>
            <a:br>
              <a:rPr lang="it-IT" dirty="0"/>
            </a:br>
            <a:r>
              <a:rPr lang="it-IT" dirty="0" err="1"/>
              <a:t>Iperattivita</a:t>
            </a:r>
            <a:r>
              <a:rPr lang="it-IT" dirty="0"/>
              <a:t>̀ neurovegetativa </a:t>
            </a:r>
          </a:p>
          <a:p>
            <a:pPr marL="358775" indent="0">
              <a:buNone/>
            </a:pPr>
            <a:r>
              <a:rPr lang="it-IT" dirty="0"/>
              <a:t>Vigilanza cognitiva</a:t>
            </a:r>
            <a:br>
              <a:rPr lang="it-IT" dirty="0"/>
            </a:br>
            <a:r>
              <a:rPr lang="it-IT" dirty="0"/>
              <a:t>Alterazioni del sonno</a:t>
            </a:r>
            <a:br>
              <a:rPr lang="it-IT" dirty="0"/>
            </a:br>
            <a:r>
              <a:rPr lang="it-IT" dirty="0"/>
              <a:t>Somatizzazioni a carico di diversi organi </a:t>
            </a:r>
          </a:p>
          <a:p>
            <a:pPr marL="358775" indent="0">
              <a:buNone/>
            </a:pPr>
            <a:r>
              <a:rPr lang="it-IT" dirty="0"/>
              <a:t>Difficoltà a concentrarsi</a:t>
            </a:r>
            <a:br>
              <a:rPr lang="it-IT" dirty="0"/>
            </a:br>
            <a:r>
              <a:rPr lang="it-IT" dirty="0"/>
              <a:t>Facile </a:t>
            </a:r>
            <a:r>
              <a:rPr lang="it-IT" dirty="0" err="1"/>
              <a:t>affaticabilita</a:t>
            </a:r>
            <a:r>
              <a:rPr lang="it-IT" dirty="0"/>
              <a:t>̀ </a:t>
            </a:r>
          </a:p>
          <a:p>
            <a:pPr marL="358775" indent="0">
              <a:buNone/>
            </a:pPr>
            <a:r>
              <a:rPr lang="it-IT" dirty="0"/>
              <a:t>Nel </a:t>
            </a:r>
            <a:r>
              <a:rPr lang="it-IT" dirty="0" err="1"/>
              <a:t>postpartum</a:t>
            </a:r>
            <a:r>
              <a:rPr lang="it-IT" dirty="0"/>
              <a:t> i pensieri ansiosi si organizzano in modo </a:t>
            </a:r>
            <a:r>
              <a:rPr lang="it-IT" dirty="0" err="1"/>
              <a:t>piu</a:t>
            </a:r>
            <a:r>
              <a:rPr lang="it-IT" dirty="0"/>
              <a:t>̀ specifico sulla salute del bambino. </a:t>
            </a:r>
          </a:p>
          <a:p>
            <a:pPr marL="358775" indent="0">
              <a:buNone/>
            </a:pPr>
            <a:endParaRPr lang="it-IT" dirty="0"/>
          </a:p>
          <a:p>
            <a:endParaRPr lang="it-IT" dirty="0"/>
          </a:p>
        </p:txBody>
      </p:sp>
    </p:spTree>
    <p:extLst>
      <p:ext uri="{BB962C8B-B14F-4D97-AF65-F5344CB8AC3E}">
        <p14:creationId xmlns:p14="http://schemas.microsoft.com/office/powerpoint/2010/main" val="1822801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1D257D-45B2-964A-A69A-9C4F9CE415D2}"/>
              </a:ext>
            </a:extLst>
          </p:cNvPr>
          <p:cNvSpPr>
            <a:spLocks noGrp="1"/>
          </p:cNvSpPr>
          <p:nvPr>
            <p:ph type="title"/>
          </p:nvPr>
        </p:nvSpPr>
        <p:spPr/>
        <p:txBody>
          <a:bodyPr/>
          <a:lstStyle/>
          <a:p>
            <a:pPr algn="ctr"/>
            <a:r>
              <a:rPr lang="it-IT" dirty="0"/>
              <a:t>ANSIA NEL POST PARTUM</a:t>
            </a:r>
          </a:p>
        </p:txBody>
      </p:sp>
      <p:sp>
        <p:nvSpPr>
          <p:cNvPr id="3" name="Segnaposto contenuto 2">
            <a:extLst>
              <a:ext uri="{FF2B5EF4-FFF2-40B4-BE49-F238E27FC236}">
                <a16:creationId xmlns:a16="http://schemas.microsoft.com/office/drawing/2014/main" id="{54A15F28-110E-D64A-9138-4AAFEB761538}"/>
              </a:ext>
            </a:extLst>
          </p:cNvPr>
          <p:cNvSpPr>
            <a:spLocks noGrp="1"/>
          </p:cNvSpPr>
          <p:nvPr>
            <p:ph idx="1"/>
          </p:nvPr>
        </p:nvSpPr>
        <p:spPr>
          <a:xfrm>
            <a:off x="1154954" y="2603500"/>
            <a:ext cx="10648025" cy="4254500"/>
          </a:xfrm>
        </p:spPr>
        <p:txBody>
          <a:bodyPr>
            <a:normAutofit fontScale="62500" lnSpcReduction="20000"/>
          </a:bodyPr>
          <a:lstStyle/>
          <a:p>
            <a:pPr marL="0" indent="0">
              <a:buNone/>
            </a:pPr>
            <a:r>
              <a:rPr lang="it-IT" sz="2200" b="1" dirty="0"/>
              <a:t>2)Disturbo da attacchi di panico </a:t>
            </a:r>
            <a:endParaRPr lang="it-IT" sz="2200" dirty="0"/>
          </a:p>
          <a:p>
            <a:pPr marL="0" indent="0">
              <a:buNone/>
            </a:pPr>
            <a:r>
              <a:rPr lang="it-IT" dirty="0"/>
              <a:t>Il disturbo è caratterizzato da attacchi ricorrenti ed inaspettati di ansia grave (panico) per almeno un mese. All’inizio improvviso segue generalmente l’apice della durata di circa 10 minuti ed è spesso accompagnato da un senso di pericolo e di paura imminente.</a:t>
            </a:r>
            <a:br>
              <a:rPr lang="it-IT" dirty="0"/>
            </a:br>
            <a:endParaRPr lang="it-IT" dirty="0"/>
          </a:p>
          <a:p>
            <a:pPr marL="0" indent="0">
              <a:buNone/>
            </a:pPr>
            <a:r>
              <a:rPr lang="it-IT" b="1" dirty="0"/>
              <a:t>Sintomi </a:t>
            </a:r>
            <a:endParaRPr lang="it-IT" dirty="0"/>
          </a:p>
          <a:p>
            <a:r>
              <a:rPr lang="it-IT" dirty="0"/>
              <a:t>Questo periodo di intensa paura è accompagnato da almeno 4 sintomi somatici e/o cognitivi:</a:t>
            </a:r>
          </a:p>
          <a:p>
            <a:pPr marL="0" indent="0">
              <a:buNone/>
            </a:pPr>
            <a:r>
              <a:rPr lang="it-IT" dirty="0"/>
              <a:t>Senso di paura, di terrore</a:t>
            </a:r>
            <a:br>
              <a:rPr lang="it-IT" dirty="0"/>
            </a:br>
            <a:r>
              <a:rPr lang="it-IT" dirty="0"/>
              <a:t>Paura di morire</a:t>
            </a:r>
            <a:br>
              <a:rPr lang="it-IT" dirty="0"/>
            </a:br>
            <a:r>
              <a:rPr lang="it-IT" dirty="0"/>
              <a:t>Paura di perdere il controllo </a:t>
            </a:r>
          </a:p>
          <a:p>
            <a:pPr marL="0" indent="0">
              <a:buNone/>
            </a:pPr>
            <a:r>
              <a:rPr lang="it-IT" dirty="0"/>
              <a:t>Respiro corso</a:t>
            </a:r>
            <a:br>
              <a:rPr lang="it-IT" dirty="0"/>
            </a:br>
            <a:r>
              <a:rPr lang="it-IT" dirty="0"/>
              <a:t>Senso di soffocamento</a:t>
            </a:r>
            <a:br>
              <a:rPr lang="it-IT" dirty="0"/>
            </a:br>
            <a:r>
              <a:rPr lang="it-IT" dirty="0"/>
              <a:t>Tremori</a:t>
            </a:r>
            <a:br>
              <a:rPr lang="it-IT" dirty="0"/>
            </a:br>
            <a:r>
              <a:rPr lang="it-IT" dirty="0"/>
              <a:t>Vertigini</a:t>
            </a:r>
            <a:br>
              <a:rPr lang="it-IT" dirty="0"/>
            </a:br>
            <a:r>
              <a:rPr lang="it-IT" dirty="0"/>
              <a:t>Senso di testa vuota</a:t>
            </a:r>
            <a:br>
              <a:rPr lang="it-IT" dirty="0"/>
            </a:br>
            <a:r>
              <a:rPr lang="it-IT" dirty="0"/>
              <a:t>Palpitazioni, dolori o fastidio al petto</a:t>
            </a:r>
            <a:br>
              <a:rPr lang="it-IT" dirty="0"/>
            </a:br>
            <a:r>
              <a:rPr lang="it-IT" dirty="0"/>
              <a:t>Formicolio, parestesie</a:t>
            </a:r>
            <a:br>
              <a:rPr lang="it-IT" dirty="0"/>
            </a:br>
            <a:r>
              <a:rPr lang="it-IT" dirty="0"/>
              <a:t>Intorpidimento</a:t>
            </a:r>
            <a:br>
              <a:rPr lang="it-IT" dirty="0"/>
            </a:br>
            <a:r>
              <a:rPr lang="it-IT" dirty="0"/>
              <a:t>Sudorazione</a:t>
            </a:r>
            <a:br>
              <a:rPr lang="it-IT" dirty="0"/>
            </a:br>
            <a:r>
              <a:rPr lang="it-IT" dirty="0"/>
              <a:t>Nausea e disturbi addominali</a:t>
            </a:r>
            <a:br>
              <a:rPr lang="it-IT" dirty="0"/>
            </a:br>
            <a:r>
              <a:rPr lang="it-IT" dirty="0"/>
              <a:t>Depersonalizzazione: senso di </a:t>
            </a:r>
            <a:r>
              <a:rPr lang="it-IT" dirty="0" err="1"/>
              <a:t>estraneita</a:t>
            </a:r>
            <a:r>
              <a:rPr lang="it-IT" dirty="0"/>
              <a:t>̀ a sé</a:t>
            </a:r>
            <a:br>
              <a:rPr lang="it-IT" dirty="0"/>
            </a:br>
            <a:r>
              <a:rPr lang="it-IT" dirty="0"/>
              <a:t>derealizzazione: senso di </a:t>
            </a:r>
            <a:r>
              <a:rPr lang="it-IT" dirty="0" err="1"/>
              <a:t>estraneita</a:t>
            </a:r>
            <a:r>
              <a:rPr lang="it-IT" dirty="0"/>
              <a:t>̀ dalla </a:t>
            </a:r>
            <a:r>
              <a:rPr lang="it-IT" dirty="0" err="1"/>
              <a:t>realta</a:t>
            </a:r>
            <a:r>
              <a:rPr lang="it-IT" dirty="0"/>
              <a:t>̀ esterna </a:t>
            </a:r>
          </a:p>
          <a:p>
            <a:pPr marL="0" indent="0">
              <a:buNone/>
            </a:pPr>
            <a:r>
              <a:rPr lang="it-IT" dirty="0"/>
              <a:t>Nel periodo post-natale il panico </a:t>
            </a:r>
            <a:r>
              <a:rPr lang="it-IT" dirty="0" err="1"/>
              <a:t>puo</a:t>
            </a:r>
            <a:r>
              <a:rPr lang="it-IT" dirty="0"/>
              <a:t>̀ peggiorare determinando in alcune donne agorafobia ed isolamento sociale.</a:t>
            </a:r>
            <a:br>
              <a:rPr lang="it-IT" dirty="0"/>
            </a:br>
            <a:r>
              <a:rPr lang="it-IT" dirty="0"/>
              <a:t>Il DAP colpisce approssimativamente il 10% delle donne nel </a:t>
            </a:r>
            <a:r>
              <a:rPr lang="it-IT" dirty="0" err="1"/>
              <a:t>postpartum</a:t>
            </a:r>
            <a:r>
              <a:rPr lang="it-IT" dirty="0"/>
              <a:t>. </a:t>
            </a:r>
          </a:p>
        </p:txBody>
      </p:sp>
    </p:spTree>
    <p:extLst>
      <p:ext uri="{BB962C8B-B14F-4D97-AF65-F5344CB8AC3E}">
        <p14:creationId xmlns:p14="http://schemas.microsoft.com/office/powerpoint/2010/main" val="3331969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1D257D-45B2-964A-A69A-9C4F9CE415D2}"/>
              </a:ext>
            </a:extLst>
          </p:cNvPr>
          <p:cNvSpPr>
            <a:spLocks noGrp="1"/>
          </p:cNvSpPr>
          <p:nvPr>
            <p:ph type="title"/>
          </p:nvPr>
        </p:nvSpPr>
        <p:spPr/>
        <p:txBody>
          <a:bodyPr/>
          <a:lstStyle/>
          <a:p>
            <a:pPr algn="ctr"/>
            <a:r>
              <a:rPr lang="it-IT" dirty="0"/>
              <a:t>ANSIA NEL POST PARTUM</a:t>
            </a:r>
          </a:p>
        </p:txBody>
      </p:sp>
      <p:sp>
        <p:nvSpPr>
          <p:cNvPr id="3" name="Segnaposto contenuto 2">
            <a:extLst>
              <a:ext uri="{FF2B5EF4-FFF2-40B4-BE49-F238E27FC236}">
                <a16:creationId xmlns:a16="http://schemas.microsoft.com/office/drawing/2014/main" id="{54A15F28-110E-D64A-9138-4AAFEB761538}"/>
              </a:ext>
            </a:extLst>
          </p:cNvPr>
          <p:cNvSpPr>
            <a:spLocks noGrp="1"/>
          </p:cNvSpPr>
          <p:nvPr>
            <p:ph idx="1"/>
          </p:nvPr>
        </p:nvSpPr>
        <p:spPr>
          <a:xfrm>
            <a:off x="1154954" y="2603500"/>
            <a:ext cx="10648025" cy="4254500"/>
          </a:xfrm>
        </p:spPr>
        <p:txBody>
          <a:bodyPr>
            <a:normAutofit/>
          </a:bodyPr>
          <a:lstStyle/>
          <a:p>
            <a:pPr marL="0" indent="0">
              <a:buNone/>
            </a:pPr>
            <a:r>
              <a:rPr lang="it-IT" sz="2200" b="1" dirty="0"/>
              <a:t>Altri disturbi d’Ansia nel post </a:t>
            </a:r>
            <a:r>
              <a:rPr lang="it-IT" sz="2200" b="1" dirty="0" err="1"/>
              <a:t>partum</a:t>
            </a:r>
            <a:r>
              <a:rPr lang="it-IT" sz="2200" b="1" dirty="0"/>
              <a:t>:</a:t>
            </a:r>
          </a:p>
          <a:p>
            <a:r>
              <a:rPr lang="it-IT" sz="2200" dirty="0"/>
              <a:t>Disturbo ossessivo-compulsivo</a:t>
            </a:r>
          </a:p>
          <a:p>
            <a:r>
              <a:rPr lang="it-IT" sz="2200" dirty="0" err="1"/>
              <a:t>Tocofobia</a:t>
            </a:r>
            <a:r>
              <a:rPr lang="it-IT" sz="2200" dirty="0"/>
              <a:t> (paura del parto)</a:t>
            </a:r>
          </a:p>
          <a:p>
            <a:r>
              <a:rPr lang="it-IT" sz="2200" dirty="0"/>
              <a:t>Disturbo post traumatico da stress</a:t>
            </a:r>
          </a:p>
          <a:p>
            <a:endParaRPr lang="it-IT" sz="2200" dirty="0"/>
          </a:p>
        </p:txBody>
      </p:sp>
    </p:spTree>
    <p:extLst>
      <p:ext uri="{BB962C8B-B14F-4D97-AF65-F5344CB8AC3E}">
        <p14:creationId xmlns:p14="http://schemas.microsoft.com/office/powerpoint/2010/main" val="310800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0554F-53C9-BF43-8DE2-66F2A60B8C78}"/>
              </a:ext>
            </a:extLst>
          </p:cNvPr>
          <p:cNvSpPr>
            <a:spLocks noGrp="1"/>
          </p:cNvSpPr>
          <p:nvPr>
            <p:ph type="title"/>
          </p:nvPr>
        </p:nvSpPr>
        <p:spPr/>
        <p:txBody>
          <a:bodyPr/>
          <a:lstStyle/>
          <a:p>
            <a:pPr algn="ctr"/>
            <a:r>
              <a:rPr lang="it-IT" dirty="0"/>
              <a:t>FATTORI DI RISCHIO PER PATOLOGIA NEL POST PARTUM</a:t>
            </a:r>
          </a:p>
        </p:txBody>
      </p:sp>
      <p:sp>
        <p:nvSpPr>
          <p:cNvPr id="3" name="Segnaposto contenuto 2">
            <a:extLst>
              <a:ext uri="{FF2B5EF4-FFF2-40B4-BE49-F238E27FC236}">
                <a16:creationId xmlns:a16="http://schemas.microsoft.com/office/drawing/2014/main" id="{6D561556-EBA1-8A44-B6B8-FE879D661A2A}"/>
              </a:ext>
            </a:extLst>
          </p:cNvPr>
          <p:cNvSpPr>
            <a:spLocks noGrp="1"/>
          </p:cNvSpPr>
          <p:nvPr>
            <p:ph idx="1"/>
          </p:nvPr>
        </p:nvSpPr>
        <p:spPr>
          <a:xfrm>
            <a:off x="1154954" y="2370221"/>
            <a:ext cx="8825659" cy="4199021"/>
          </a:xfrm>
        </p:spPr>
        <p:txBody>
          <a:bodyPr>
            <a:normAutofit/>
          </a:bodyPr>
          <a:lstStyle/>
          <a:p>
            <a:r>
              <a:rPr lang="it-IT" dirty="0"/>
              <a:t>Fattori di Rischio per Disturbi d’Ansia nel </a:t>
            </a:r>
            <a:r>
              <a:rPr lang="it-IT" dirty="0" err="1"/>
              <a:t>postpartum</a:t>
            </a:r>
            <a:r>
              <a:rPr lang="it-IT" dirty="0"/>
              <a:t> </a:t>
            </a:r>
          </a:p>
          <a:p>
            <a:pPr marL="0" indent="0">
              <a:buNone/>
            </a:pPr>
            <a:r>
              <a:rPr lang="it-IT" dirty="0"/>
              <a:t>Storia psicopatologica pregressa</a:t>
            </a:r>
            <a:br>
              <a:rPr lang="it-IT" dirty="0"/>
            </a:br>
            <a:r>
              <a:rPr lang="it-IT" dirty="0" err="1"/>
              <a:t>Familiarita</a:t>
            </a:r>
            <a:r>
              <a:rPr lang="it-IT" dirty="0"/>
              <a:t>̀ psichiatrica</a:t>
            </a:r>
            <a:br>
              <a:rPr lang="it-IT" dirty="0"/>
            </a:br>
            <a:r>
              <a:rPr lang="it-IT" dirty="0"/>
              <a:t>Storia di psicopatologia in gravidanza</a:t>
            </a:r>
            <a:br>
              <a:rPr lang="it-IT" dirty="0"/>
            </a:br>
            <a:r>
              <a:rPr lang="it-IT" dirty="0"/>
              <a:t>Precedente Disturbo d’Ansia nel </a:t>
            </a:r>
            <a:r>
              <a:rPr lang="it-IT" dirty="0" err="1"/>
              <a:t>postpartum</a:t>
            </a:r>
            <a:br>
              <a:rPr lang="it-IT" dirty="0"/>
            </a:br>
            <a:r>
              <a:rPr lang="it-IT" dirty="0"/>
              <a:t>Parto traumatico (fattore di rischio specifico per PTSD) Abuso Sessuale (fattore di rischio specifico per PTSD) </a:t>
            </a:r>
          </a:p>
          <a:p>
            <a:pPr marL="0" indent="0">
              <a:buNone/>
            </a:pPr>
            <a:endParaRPr lang="it-IT" dirty="0"/>
          </a:p>
        </p:txBody>
      </p:sp>
    </p:spTree>
    <p:extLst>
      <p:ext uri="{BB962C8B-B14F-4D97-AF65-F5344CB8AC3E}">
        <p14:creationId xmlns:p14="http://schemas.microsoft.com/office/powerpoint/2010/main" val="3179505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32184-27EE-9543-BA91-ECD2F2826CAE}"/>
              </a:ext>
            </a:extLst>
          </p:cNvPr>
          <p:cNvSpPr>
            <a:spLocks noGrp="1"/>
          </p:cNvSpPr>
          <p:nvPr>
            <p:ph type="title"/>
          </p:nvPr>
        </p:nvSpPr>
        <p:spPr/>
        <p:txBody>
          <a:bodyPr/>
          <a:lstStyle/>
          <a:p>
            <a:pPr algn="ctr"/>
            <a:r>
              <a:rPr lang="it-IT" dirty="0"/>
              <a:t>SCREENING</a:t>
            </a:r>
          </a:p>
        </p:txBody>
      </p:sp>
      <p:sp>
        <p:nvSpPr>
          <p:cNvPr id="3" name="Segnaposto contenuto 2">
            <a:extLst>
              <a:ext uri="{FF2B5EF4-FFF2-40B4-BE49-F238E27FC236}">
                <a16:creationId xmlns:a16="http://schemas.microsoft.com/office/drawing/2014/main" id="{1041BF1E-85CE-AF4D-8F9B-3C009CFF5E37}"/>
              </a:ext>
            </a:extLst>
          </p:cNvPr>
          <p:cNvSpPr>
            <a:spLocks noGrp="1"/>
          </p:cNvSpPr>
          <p:nvPr>
            <p:ph idx="1"/>
          </p:nvPr>
        </p:nvSpPr>
        <p:spPr>
          <a:xfrm>
            <a:off x="1154954" y="2370221"/>
            <a:ext cx="8825659" cy="4211053"/>
          </a:xfrm>
        </p:spPr>
        <p:txBody>
          <a:bodyPr>
            <a:normAutofit fontScale="77500" lnSpcReduction="20000"/>
          </a:bodyPr>
          <a:lstStyle/>
          <a:p>
            <a:pPr marL="0" indent="0">
              <a:buNone/>
            </a:pPr>
            <a:r>
              <a:rPr lang="it-IT" dirty="0"/>
              <a:t>Gli strumenti di screening non possono sostituire né il colloquio né l’osservazione clinica e non rappresentano uno strumento diagnostico, in quanto nessun test o questionario </a:t>
            </a:r>
            <a:r>
              <a:rPr lang="it-IT" dirty="0" err="1"/>
              <a:t>puo</a:t>
            </a:r>
            <a:r>
              <a:rPr lang="it-IT" dirty="0"/>
              <a:t>̀ fornire di per sé una diagnosi.</a:t>
            </a:r>
            <a:br>
              <a:rPr lang="it-IT" dirty="0"/>
            </a:br>
            <a:r>
              <a:rPr lang="it-IT" dirty="0"/>
              <a:t>Risultano di particolare </a:t>
            </a:r>
            <a:r>
              <a:rPr lang="it-IT" dirty="0" err="1"/>
              <a:t>utilita</a:t>
            </a:r>
            <a:r>
              <a:rPr lang="it-IT" dirty="0"/>
              <a:t>̀ nell’individuare situazioni a rischio o potenzialmente tali. </a:t>
            </a:r>
          </a:p>
          <a:p>
            <a:pPr marL="0" indent="0">
              <a:buNone/>
            </a:pPr>
            <a:r>
              <a:rPr lang="it-IT" dirty="0"/>
              <a:t>Sono strumenti che per essere utilizzati in maniera corretta e utile, sia nella somministrazione che nella lettura dei risultati, necessitano di competenze da parte di operatori adeguatamente formati.</a:t>
            </a:r>
            <a:br>
              <a:rPr lang="it-IT" dirty="0"/>
            </a:br>
            <a:r>
              <a:rPr lang="it-IT" dirty="0"/>
              <a:t>Questi strumenti di screening possono essere utilizzati sia nella prevenzione primaria (es. corsi </a:t>
            </a:r>
            <a:r>
              <a:rPr lang="it-IT" dirty="0" err="1"/>
              <a:t>pre</a:t>
            </a:r>
            <a:r>
              <a:rPr lang="it-IT" dirty="0"/>
              <a:t>-parto per individuare possibili donne a rischio) così come nella prevenzione secondaria (es. donne che accedono a Centri specializzati nella cura patologia di genere). </a:t>
            </a:r>
          </a:p>
          <a:p>
            <a:pPr marL="0" indent="0">
              <a:buNone/>
            </a:pPr>
            <a:r>
              <a:rPr lang="it-IT" u="sng" dirty="0"/>
              <a:t>Screening in gravidanza</a:t>
            </a:r>
            <a:r>
              <a:rPr lang="it-IT" dirty="0"/>
              <a:t>: lo scopo è la valutazione del rischio. </a:t>
            </a:r>
          </a:p>
          <a:p>
            <a:pPr marL="0" indent="0">
              <a:buNone/>
            </a:pPr>
            <a:r>
              <a:rPr lang="it-IT" dirty="0"/>
              <a:t>Esiti:</a:t>
            </a:r>
          </a:p>
          <a:p>
            <a:r>
              <a:rPr lang="it-IT" dirty="0"/>
              <a:t>Potenziale identificazione di casi a rischio</a:t>
            </a:r>
          </a:p>
          <a:p>
            <a:r>
              <a:rPr lang="it-IT" dirty="0"/>
              <a:t>Modificazione dei fattori di rischio</a:t>
            </a:r>
          </a:p>
          <a:p>
            <a:r>
              <a:rPr lang="it-IT" dirty="0"/>
              <a:t>Monitoraggio e controllo</a:t>
            </a:r>
            <a:br>
              <a:rPr lang="it-IT" dirty="0"/>
            </a:br>
            <a:endParaRPr lang="it-IT" dirty="0"/>
          </a:p>
          <a:p>
            <a:r>
              <a:rPr lang="it-IT" dirty="0"/>
              <a:t>Interventi di profilassi e di gestione </a:t>
            </a:r>
            <a:br>
              <a:rPr lang="it-IT" dirty="0"/>
            </a:br>
            <a:endParaRPr lang="it-IT" dirty="0"/>
          </a:p>
          <a:p>
            <a:pPr marL="0" indent="0">
              <a:buNone/>
            </a:pPr>
            <a:endParaRPr lang="it-IT" dirty="0"/>
          </a:p>
        </p:txBody>
      </p:sp>
    </p:spTree>
    <p:extLst>
      <p:ext uri="{BB962C8B-B14F-4D97-AF65-F5344CB8AC3E}">
        <p14:creationId xmlns:p14="http://schemas.microsoft.com/office/powerpoint/2010/main" val="3693750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32184-27EE-9543-BA91-ECD2F2826CAE}"/>
              </a:ext>
            </a:extLst>
          </p:cNvPr>
          <p:cNvSpPr>
            <a:spLocks noGrp="1"/>
          </p:cNvSpPr>
          <p:nvPr>
            <p:ph type="title"/>
          </p:nvPr>
        </p:nvSpPr>
        <p:spPr/>
        <p:txBody>
          <a:bodyPr/>
          <a:lstStyle/>
          <a:p>
            <a:pPr algn="ctr"/>
            <a:r>
              <a:rPr lang="it-IT" dirty="0"/>
              <a:t>SCREENING</a:t>
            </a:r>
          </a:p>
        </p:txBody>
      </p:sp>
      <p:sp>
        <p:nvSpPr>
          <p:cNvPr id="3" name="Segnaposto contenuto 2">
            <a:extLst>
              <a:ext uri="{FF2B5EF4-FFF2-40B4-BE49-F238E27FC236}">
                <a16:creationId xmlns:a16="http://schemas.microsoft.com/office/drawing/2014/main" id="{1041BF1E-85CE-AF4D-8F9B-3C009CFF5E37}"/>
              </a:ext>
            </a:extLst>
          </p:cNvPr>
          <p:cNvSpPr>
            <a:spLocks noGrp="1"/>
          </p:cNvSpPr>
          <p:nvPr>
            <p:ph idx="1"/>
          </p:nvPr>
        </p:nvSpPr>
        <p:spPr>
          <a:xfrm>
            <a:off x="1154954" y="2370221"/>
            <a:ext cx="8825659" cy="4211053"/>
          </a:xfrm>
        </p:spPr>
        <p:txBody>
          <a:bodyPr>
            <a:normAutofit lnSpcReduction="10000"/>
          </a:bodyPr>
          <a:lstStyle/>
          <a:p>
            <a:pPr marL="0" indent="0">
              <a:buNone/>
            </a:pPr>
            <a:r>
              <a:rPr lang="it-IT" u="sng" dirty="0"/>
              <a:t>Screening nel </a:t>
            </a:r>
            <a:r>
              <a:rPr lang="it-IT" u="sng" dirty="0" err="1"/>
              <a:t>postpartum</a:t>
            </a:r>
            <a:r>
              <a:rPr lang="it-IT" dirty="0"/>
              <a:t>: lo scopo è la valutazione del rischio.</a:t>
            </a:r>
            <a:br>
              <a:rPr lang="it-IT" dirty="0"/>
            </a:br>
            <a:r>
              <a:rPr lang="it-IT" dirty="0"/>
              <a:t>La valutazione deve essere effettuata entro le 72 ore dal parto (tempo medio di degenza ospedaliera).</a:t>
            </a:r>
            <a:br>
              <a:rPr lang="it-IT" dirty="0"/>
            </a:br>
            <a:r>
              <a:rPr lang="it-IT" dirty="0"/>
              <a:t>Le figure professionali coinvolte nella gestione della </a:t>
            </a:r>
            <a:r>
              <a:rPr lang="it-IT" dirty="0" err="1"/>
              <a:t>maternita</a:t>
            </a:r>
            <a:r>
              <a:rPr lang="it-IT" dirty="0"/>
              <a:t>̀ devono essere in grado di svolgere un monitoraggio attento nel tempo (6-52 settimane).</a:t>
            </a:r>
            <a:br>
              <a:rPr lang="it-IT" dirty="0"/>
            </a:br>
            <a:r>
              <a:rPr lang="it-IT" dirty="0"/>
              <a:t>Esiti: </a:t>
            </a:r>
          </a:p>
          <a:p>
            <a:r>
              <a:rPr lang="it-IT" dirty="0"/>
              <a:t>Individuazione dei bisogni e capacità di fornire risposte adeguate e specifiche </a:t>
            </a:r>
          </a:p>
          <a:p>
            <a:r>
              <a:rPr lang="it-IT" dirty="0"/>
              <a:t>Competenza nel riconoscere una condizione psicopatologica</a:t>
            </a:r>
          </a:p>
          <a:p>
            <a:r>
              <a:rPr lang="it-IT" dirty="0"/>
              <a:t>Conoscenza dei servizi utili per raggiungere il bisogno identificato </a:t>
            </a:r>
            <a:br>
              <a:rPr lang="it-IT" dirty="0"/>
            </a:br>
            <a:endParaRPr lang="it-IT" dirty="0"/>
          </a:p>
          <a:p>
            <a:pPr marL="0" indent="0">
              <a:buNone/>
            </a:pPr>
            <a:r>
              <a:rPr lang="it-IT" dirty="0"/>
              <a:t>Screening pazienti ad alto rischio: monitoraggio attento e mirato. </a:t>
            </a:r>
          </a:p>
          <a:p>
            <a:pPr marL="0" indent="0">
              <a:buNone/>
            </a:pPr>
            <a:r>
              <a:rPr lang="it-IT" dirty="0"/>
              <a:t>Screening pazienti a basso rischio: informazioni di </a:t>
            </a:r>
            <a:r>
              <a:rPr lang="it-IT" dirty="0" err="1"/>
              <a:t>psicoeducazione</a:t>
            </a:r>
            <a:r>
              <a:rPr lang="it-IT" dirty="0"/>
              <a:t> e riferimenti relativi ai servizi competenti. </a:t>
            </a:r>
          </a:p>
          <a:p>
            <a:pPr marL="0" indent="0">
              <a:buNone/>
            </a:pPr>
            <a:endParaRPr lang="it-IT" dirty="0"/>
          </a:p>
        </p:txBody>
      </p:sp>
    </p:spTree>
    <p:extLst>
      <p:ext uri="{BB962C8B-B14F-4D97-AF65-F5344CB8AC3E}">
        <p14:creationId xmlns:p14="http://schemas.microsoft.com/office/powerpoint/2010/main" val="878740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32184-27EE-9543-BA91-ECD2F2826CAE}"/>
              </a:ext>
            </a:extLst>
          </p:cNvPr>
          <p:cNvSpPr>
            <a:spLocks noGrp="1"/>
          </p:cNvSpPr>
          <p:nvPr>
            <p:ph type="title"/>
          </p:nvPr>
        </p:nvSpPr>
        <p:spPr/>
        <p:txBody>
          <a:bodyPr/>
          <a:lstStyle/>
          <a:p>
            <a:pPr algn="ctr"/>
            <a:r>
              <a:rPr lang="it-IT" dirty="0"/>
              <a:t>SCREENING</a:t>
            </a:r>
          </a:p>
        </p:txBody>
      </p:sp>
      <p:sp>
        <p:nvSpPr>
          <p:cNvPr id="3" name="Segnaposto contenuto 2">
            <a:extLst>
              <a:ext uri="{FF2B5EF4-FFF2-40B4-BE49-F238E27FC236}">
                <a16:creationId xmlns:a16="http://schemas.microsoft.com/office/drawing/2014/main" id="{1041BF1E-85CE-AF4D-8F9B-3C009CFF5E37}"/>
              </a:ext>
            </a:extLst>
          </p:cNvPr>
          <p:cNvSpPr>
            <a:spLocks noGrp="1"/>
          </p:cNvSpPr>
          <p:nvPr>
            <p:ph idx="1"/>
          </p:nvPr>
        </p:nvSpPr>
        <p:spPr>
          <a:xfrm>
            <a:off x="1154954" y="2370221"/>
            <a:ext cx="8825659" cy="4211053"/>
          </a:xfrm>
        </p:spPr>
        <p:txBody>
          <a:bodyPr>
            <a:normAutofit/>
          </a:bodyPr>
          <a:lstStyle/>
          <a:p>
            <a:pPr marL="0" indent="0">
              <a:buNone/>
            </a:pPr>
            <a:r>
              <a:rPr lang="it-IT" b="1" dirty="0"/>
              <a:t>Domande di riconoscimento</a:t>
            </a:r>
          </a:p>
          <a:p>
            <a:pPr marL="0" indent="0">
              <a:buNone/>
            </a:pPr>
            <a:r>
              <a:rPr lang="it-IT" dirty="0"/>
              <a:t>Si tratta di 3 domande indicate e proposte dal National </a:t>
            </a:r>
            <a:r>
              <a:rPr lang="it-IT" dirty="0" err="1"/>
              <a:t>Istitute</a:t>
            </a:r>
            <a:r>
              <a:rPr lang="it-IT" dirty="0"/>
              <a:t> for </a:t>
            </a:r>
            <a:r>
              <a:rPr lang="it-IT" dirty="0" err="1"/>
              <a:t>Health</a:t>
            </a:r>
            <a:r>
              <a:rPr lang="it-IT" dirty="0"/>
              <a:t> and </a:t>
            </a:r>
            <a:r>
              <a:rPr lang="it-IT" dirty="0" err="1"/>
              <a:t>Clinical</a:t>
            </a:r>
            <a:r>
              <a:rPr lang="it-IT" dirty="0"/>
              <a:t> </a:t>
            </a:r>
            <a:r>
              <a:rPr lang="it-IT" dirty="0" err="1"/>
              <a:t>Excellence</a:t>
            </a:r>
            <a:r>
              <a:rPr lang="it-IT" dirty="0"/>
              <a:t> (</a:t>
            </a:r>
            <a:r>
              <a:rPr lang="it-IT" dirty="0" err="1"/>
              <a:t>United</a:t>
            </a:r>
            <a:r>
              <a:rPr lang="it-IT" dirty="0"/>
              <a:t> Kingdom) (</a:t>
            </a:r>
            <a:r>
              <a:rPr lang="it-IT" dirty="0" err="1"/>
              <a:t>Nice</a:t>
            </a:r>
            <a:r>
              <a:rPr lang="it-IT" dirty="0"/>
              <a:t> 2007) da porre alle donne al primo contatto e successivamente a 4-6 settimane e 3-4 mesi nel </a:t>
            </a:r>
            <a:r>
              <a:rPr lang="it-IT" dirty="0" err="1"/>
              <a:t>postpartum</a:t>
            </a:r>
            <a:r>
              <a:rPr lang="it-IT" dirty="0"/>
              <a:t>. </a:t>
            </a:r>
            <a:br>
              <a:rPr lang="it-IT" dirty="0"/>
            </a:br>
            <a:r>
              <a:rPr lang="it-IT" dirty="0"/>
              <a:t>Tali domande dimostrano di avere un grande potere di screening nel </a:t>
            </a:r>
            <a:r>
              <a:rPr lang="it-IT" dirty="0" err="1"/>
              <a:t>postpartum</a:t>
            </a:r>
            <a:r>
              <a:rPr lang="it-IT" dirty="0"/>
              <a:t> e tutti gli operatori opportunamente formati le possono applicare rivolgendosi alle puerpere. </a:t>
            </a:r>
          </a:p>
          <a:p>
            <a:r>
              <a:rPr lang="it-IT" dirty="0"/>
              <a:t>Durante l’ultimo mese ti sei sentita spesso </a:t>
            </a:r>
            <a:r>
              <a:rPr lang="it-IT" dirty="0" err="1"/>
              <a:t>giu</a:t>
            </a:r>
            <a:r>
              <a:rPr lang="it-IT" dirty="0"/>
              <a:t>̀ di morale o senza speranza? </a:t>
            </a:r>
          </a:p>
          <a:p>
            <a:r>
              <a:rPr lang="it-IT" dirty="0"/>
              <a:t>Durante l’ultimo mese hai provato spesso poco interesse o poco piacere nel fare le sei solita fare? </a:t>
            </a:r>
          </a:p>
          <a:p>
            <a:pPr marL="0" indent="0">
              <a:buNone/>
            </a:pPr>
            <a:r>
              <a:rPr lang="it-IT" dirty="0"/>
              <a:t>Se le domande risultano positive si pone una terza domanda 3.</a:t>
            </a:r>
          </a:p>
          <a:p>
            <a:r>
              <a:rPr lang="it-IT" dirty="0"/>
              <a:t> In questa situazione senti la necessità di essere aiutata? </a:t>
            </a:r>
          </a:p>
          <a:p>
            <a:pPr marL="0" indent="0">
              <a:buNone/>
            </a:pPr>
            <a:endParaRPr lang="it-IT" dirty="0"/>
          </a:p>
        </p:txBody>
      </p:sp>
    </p:spTree>
    <p:extLst>
      <p:ext uri="{BB962C8B-B14F-4D97-AF65-F5344CB8AC3E}">
        <p14:creationId xmlns:p14="http://schemas.microsoft.com/office/powerpoint/2010/main" val="244521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3021BF-B5D4-DC49-9928-ABCB90E417CD}"/>
              </a:ext>
            </a:extLst>
          </p:cNvPr>
          <p:cNvSpPr>
            <a:spLocks noGrp="1"/>
          </p:cNvSpPr>
          <p:nvPr>
            <p:ph type="title"/>
          </p:nvPr>
        </p:nvSpPr>
        <p:spPr/>
        <p:txBody>
          <a:bodyPr/>
          <a:lstStyle/>
          <a:p>
            <a:pPr algn="ctr"/>
            <a:r>
              <a:rPr lang="it-IT" dirty="0"/>
              <a:t>PREVENZIONE</a:t>
            </a:r>
          </a:p>
        </p:txBody>
      </p:sp>
      <p:sp>
        <p:nvSpPr>
          <p:cNvPr id="3" name="Segnaposto contenuto 2">
            <a:extLst>
              <a:ext uri="{FF2B5EF4-FFF2-40B4-BE49-F238E27FC236}">
                <a16:creationId xmlns:a16="http://schemas.microsoft.com/office/drawing/2014/main" id="{5A0CB095-D636-2E4E-8CCE-545604A6DB4B}"/>
              </a:ext>
            </a:extLst>
          </p:cNvPr>
          <p:cNvSpPr>
            <a:spLocks noGrp="1"/>
          </p:cNvSpPr>
          <p:nvPr>
            <p:ph idx="1"/>
          </p:nvPr>
        </p:nvSpPr>
        <p:spPr/>
        <p:txBody>
          <a:bodyPr>
            <a:normAutofit/>
          </a:bodyPr>
          <a:lstStyle/>
          <a:p>
            <a:r>
              <a:rPr lang="it-IT" dirty="0"/>
              <a:t>Il periodo perinatale, che si estende dalla gravidanza fino al 1° anno </a:t>
            </a:r>
            <a:r>
              <a:rPr lang="it-IT" dirty="0" err="1"/>
              <a:t>postpartum</a:t>
            </a:r>
            <a:r>
              <a:rPr lang="it-IT" dirty="0"/>
              <a:t> presenta una considerevole </a:t>
            </a:r>
            <a:r>
              <a:rPr lang="it-IT" dirty="0" err="1"/>
              <a:t>variabilita</a:t>
            </a:r>
            <a:r>
              <a:rPr lang="it-IT" dirty="0"/>
              <a:t>̀ di disturbi mentali che richiede dunque una adeguata identificazione e conseguente gestione.</a:t>
            </a:r>
            <a:br>
              <a:rPr lang="it-IT" dirty="0"/>
            </a:br>
            <a:r>
              <a:rPr lang="it-IT" dirty="0"/>
              <a:t>Circa il 16% delle donne soffre di un disturbo mentale nel periodo perinatale; si stima inoltre che la prevalenza di disturbi mentali nel periodo perinatale abbia un </a:t>
            </a:r>
            <a:r>
              <a:rPr lang="it-IT" dirty="0" err="1"/>
              <a:t>range</a:t>
            </a:r>
            <a:r>
              <a:rPr lang="it-IT" dirty="0"/>
              <a:t> di </a:t>
            </a:r>
            <a:r>
              <a:rPr lang="it-IT" dirty="0" err="1"/>
              <a:t>variabilita</a:t>
            </a:r>
            <a:r>
              <a:rPr lang="it-IT" dirty="0"/>
              <a:t>̀ ampia a seconda dei parametri e dei metodi utilizzati negli studi. </a:t>
            </a:r>
            <a:br>
              <a:rPr lang="it-IT" dirty="0"/>
            </a:br>
            <a:r>
              <a:rPr lang="it-IT" dirty="0"/>
              <a:t>I disturbi mentali nel periodo perinatale hanno un significativo impatto sulla vita della donna, sul bambino, sulla relazione mamma-bambino e su tutto l’entourage familiare. </a:t>
            </a:r>
          </a:p>
          <a:p>
            <a:endParaRPr lang="it-IT" dirty="0"/>
          </a:p>
        </p:txBody>
      </p:sp>
    </p:spTree>
    <p:extLst>
      <p:ext uri="{BB962C8B-B14F-4D97-AF65-F5344CB8AC3E}">
        <p14:creationId xmlns:p14="http://schemas.microsoft.com/office/powerpoint/2010/main" val="384749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43DC7-328A-1043-A9F6-F61A1B54049C}"/>
              </a:ext>
            </a:extLst>
          </p:cNvPr>
          <p:cNvSpPr>
            <a:spLocks noGrp="1"/>
          </p:cNvSpPr>
          <p:nvPr>
            <p:ph type="title"/>
          </p:nvPr>
        </p:nvSpPr>
        <p:spPr/>
        <p:txBody>
          <a:bodyPr/>
          <a:lstStyle/>
          <a:p>
            <a:pPr algn="ctr"/>
            <a:r>
              <a:rPr lang="it-IT" dirty="0"/>
              <a:t>GRAVIDANZA </a:t>
            </a:r>
          </a:p>
        </p:txBody>
      </p:sp>
      <p:sp>
        <p:nvSpPr>
          <p:cNvPr id="3" name="Segnaposto contenuto 2">
            <a:extLst>
              <a:ext uri="{FF2B5EF4-FFF2-40B4-BE49-F238E27FC236}">
                <a16:creationId xmlns:a16="http://schemas.microsoft.com/office/drawing/2014/main" id="{D12B1F8D-C62D-F043-A3B3-8A9A847D89E6}"/>
              </a:ext>
            </a:extLst>
          </p:cNvPr>
          <p:cNvSpPr>
            <a:spLocks noGrp="1"/>
          </p:cNvSpPr>
          <p:nvPr>
            <p:ph idx="1"/>
          </p:nvPr>
        </p:nvSpPr>
        <p:spPr/>
        <p:txBody>
          <a:bodyPr>
            <a:normAutofit fontScale="85000" lnSpcReduction="10000"/>
          </a:bodyPr>
          <a:lstStyle/>
          <a:p>
            <a:pPr marL="0" indent="0">
              <a:buNone/>
            </a:pPr>
            <a:r>
              <a:rPr lang="it-IT" b="1" dirty="0"/>
              <a:t>DEPRESSIONE IN GRAVIDANZA </a:t>
            </a:r>
            <a:endParaRPr lang="it-IT" dirty="0"/>
          </a:p>
          <a:p>
            <a:pPr marL="0" indent="0">
              <a:buNone/>
            </a:pPr>
            <a:r>
              <a:rPr lang="it-IT" dirty="0"/>
              <a:t>Numerosi studi hanno dimostrato che le donne in gravidanza possono soffrire di disturbi dell’umore.</a:t>
            </a:r>
            <a:br>
              <a:rPr lang="it-IT" dirty="0"/>
            </a:br>
            <a:r>
              <a:rPr lang="it-IT" dirty="0"/>
              <a:t>I sintomi depressivi in gravidanza sono comuni quanto gli stessi nel </a:t>
            </a:r>
            <a:r>
              <a:rPr lang="it-IT" dirty="0" err="1"/>
              <a:t>postpartum</a:t>
            </a:r>
            <a:r>
              <a:rPr lang="it-IT" dirty="0"/>
              <a:t>. </a:t>
            </a:r>
            <a:br>
              <a:rPr lang="it-IT" dirty="0"/>
            </a:br>
            <a:r>
              <a:rPr lang="it-IT" dirty="0"/>
              <a:t>Uno studio di Austin et al. stima che circa il 40% delle donne che presentano depressione nel </a:t>
            </a:r>
            <a:r>
              <a:rPr lang="it-IT" dirty="0" err="1"/>
              <a:t>postpartum</a:t>
            </a:r>
            <a:r>
              <a:rPr lang="it-IT" dirty="0"/>
              <a:t> era </a:t>
            </a:r>
            <a:r>
              <a:rPr lang="it-IT" dirty="0" err="1"/>
              <a:t>gia</a:t>
            </a:r>
            <a:r>
              <a:rPr lang="it-IT" dirty="0"/>
              <a:t>̀ depressa durante la gravidanza. </a:t>
            </a:r>
          </a:p>
          <a:p>
            <a:pPr marL="0" indent="0">
              <a:buNone/>
            </a:pPr>
            <a:r>
              <a:rPr lang="it-IT" dirty="0"/>
              <a:t>Negli studi che propongono risultati epidemiologici circa la depressione in gravidanza esiste un’ampia </a:t>
            </a:r>
            <a:r>
              <a:rPr lang="it-IT" dirty="0" err="1"/>
              <a:t>variabilita</a:t>
            </a:r>
            <a:r>
              <a:rPr lang="it-IT" dirty="0"/>
              <a:t>̀ che va dal 10-16% al 14 - 23% delle donne gravide con sintomatologia depressiva (episodio depressivo, depressione minore-</a:t>
            </a:r>
            <a:r>
              <a:rPr lang="it-IT" dirty="0" err="1"/>
              <a:t>subsindromica</a:t>
            </a:r>
            <a:r>
              <a:rPr lang="it-IT" dirty="0"/>
              <a:t>). </a:t>
            </a:r>
          </a:p>
          <a:p>
            <a:pPr marL="0" indent="0">
              <a:buNone/>
            </a:pPr>
            <a:r>
              <a:rPr lang="it-IT" dirty="0"/>
              <a:t>I disturbi depressivi in gravidanza possono essere associati ad una patologia internistica o ad eventi di vita stressanti. Oppure i sintomi depressivi in gravidanza possono essere la manifestazione di un continuum depressivo o una ricorrenza di una condizione depressiva precedente; in modo particolare sono esposte le donne che hanno sospeso un trattamento antidepressivo per la gravidanza. </a:t>
            </a:r>
          </a:p>
          <a:p>
            <a:endParaRPr lang="it-IT" dirty="0"/>
          </a:p>
        </p:txBody>
      </p:sp>
    </p:spTree>
    <p:extLst>
      <p:ext uri="{BB962C8B-B14F-4D97-AF65-F5344CB8AC3E}">
        <p14:creationId xmlns:p14="http://schemas.microsoft.com/office/powerpoint/2010/main" val="388697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43DC7-328A-1043-A9F6-F61A1B54049C}"/>
              </a:ext>
            </a:extLst>
          </p:cNvPr>
          <p:cNvSpPr>
            <a:spLocks noGrp="1"/>
          </p:cNvSpPr>
          <p:nvPr>
            <p:ph type="title"/>
          </p:nvPr>
        </p:nvSpPr>
        <p:spPr/>
        <p:txBody>
          <a:bodyPr/>
          <a:lstStyle/>
          <a:p>
            <a:pPr algn="ctr"/>
            <a:r>
              <a:rPr lang="it-IT" dirty="0"/>
              <a:t>GRAVIDANZA </a:t>
            </a:r>
          </a:p>
        </p:txBody>
      </p:sp>
      <p:sp>
        <p:nvSpPr>
          <p:cNvPr id="3" name="Segnaposto contenuto 2">
            <a:extLst>
              <a:ext uri="{FF2B5EF4-FFF2-40B4-BE49-F238E27FC236}">
                <a16:creationId xmlns:a16="http://schemas.microsoft.com/office/drawing/2014/main" id="{D12B1F8D-C62D-F043-A3B3-8A9A847D89E6}"/>
              </a:ext>
            </a:extLst>
          </p:cNvPr>
          <p:cNvSpPr>
            <a:spLocks noGrp="1"/>
          </p:cNvSpPr>
          <p:nvPr>
            <p:ph idx="1"/>
          </p:nvPr>
        </p:nvSpPr>
        <p:spPr>
          <a:xfrm>
            <a:off x="1154954" y="2603499"/>
            <a:ext cx="8825659" cy="3953711"/>
          </a:xfrm>
        </p:spPr>
        <p:txBody>
          <a:bodyPr>
            <a:normAutofit fontScale="85000" lnSpcReduction="10000"/>
          </a:bodyPr>
          <a:lstStyle/>
          <a:p>
            <a:pPr marL="0" indent="0">
              <a:buNone/>
            </a:pPr>
            <a:r>
              <a:rPr lang="it-IT" b="1" dirty="0"/>
              <a:t>ANSIA IN GRAVIDANZA </a:t>
            </a:r>
            <a:endParaRPr lang="it-IT" dirty="0"/>
          </a:p>
          <a:p>
            <a:pPr marL="0" indent="0">
              <a:buNone/>
            </a:pPr>
            <a:r>
              <a:rPr lang="it-IT" dirty="0"/>
              <a:t>I disturbi d’ansia in gravidanza hanno ricevuto minor attenzione rispetto alla depressione pur essendo altrettanto comuni e gli studi sono scarsi, poco specifici e metodologicamente poco rigorosi.</a:t>
            </a:r>
          </a:p>
          <a:p>
            <a:pPr marL="0" indent="0">
              <a:buNone/>
            </a:pPr>
            <a:r>
              <a:rPr lang="it-IT" dirty="0"/>
              <a:t>L’ansia in gravidanza è associata a conseguenze negative sullo sviluppo fetale ed alla </a:t>
            </a:r>
            <a:r>
              <a:rPr lang="it-IT" dirty="0" err="1"/>
              <a:t>possibilita</a:t>
            </a:r>
            <a:r>
              <a:rPr lang="it-IT" dirty="0"/>
              <a:t>̀ di manifestare una depressione nel </a:t>
            </a:r>
            <a:r>
              <a:rPr lang="it-IT" dirty="0" err="1"/>
              <a:t>postpartum</a:t>
            </a:r>
            <a:r>
              <a:rPr lang="it-IT" dirty="0"/>
              <a:t>. </a:t>
            </a:r>
          </a:p>
          <a:p>
            <a:r>
              <a:rPr lang="it-IT" dirty="0"/>
              <a:t>Una delle difficoltà ad individuare i disturbi d’ansia durante la gravidanza dipende dalla sovrapposizione di sintomi fisici e psichici propri dell’esperienza di gravidanza con manifestazioni di un disturbo d’ansia specifico (Disturbo Panico, Disturbo Ossessivo-Compulsivo, Disturbo d'Ansia generalizzato, Disturbo Post-Traumatico da Stress PTSD). </a:t>
            </a:r>
          </a:p>
          <a:p>
            <a:r>
              <a:rPr lang="it-IT" dirty="0"/>
              <a:t>Paure comuni e diffuse tra le gravide possono riguardare: lo stato di salute della donna e del feto, la perdita bambino, il timore del cambiamento del corpo, del ruolo genitoriale e sociale e la paura del parto.</a:t>
            </a:r>
            <a:br>
              <a:rPr lang="it-IT" dirty="0"/>
            </a:br>
            <a:r>
              <a:rPr lang="it-IT" dirty="0"/>
              <a:t>Sintomi fisici propri della gravidanza ma anche di uno stato d’ansia in gravidanza sono: iperemesi, vomito, nausea, affaticamento, astenia, disturbi dell’alimentazione, disturbi del sonno, fenomeni come “gambe senza riposo” o pesanti. </a:t>
            </a:r>
          </a:p>
          <a:p>
            <a:pPr marL="0" indent="0">
              <a:buNone/>
            </a:pPr>
            <a:endParaRPr lang="it-IT" dirty="0"/>
          </a:p>
          <a:p>
            <a:endParaRPr lang="it-IT" dirty="0"/>
          </a:p>
        </p:txBody>
      </p:sp>
    </p:spTree>
    <p:extLst>
      <p:ext uri="{BB962C8B-B14F-4D97-AF65-F5344CB8AC3E}">
        <p14:creationId xmlns:p14="http://schemas.microsoft.com/office/powerpoint/2010/main" val="315400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43DC7-328A-1043-A9F6-F61A1B54049C}"/>
              </a:ext>
            </a:extLst>
          </p:cNvPr>
          <p:cNvSpPr>
            <a:spLocks noGrp="1"/>
          </p:cNvSpPr>
          <p:nvPr>
            <p:ph type="title"/>
          </p:nvPr>
        </p:nvSpPr>
        <p:spPr/>
        <p:txBody>
          <a:bodyPr/>
          <a:lstStyle/>
          <a:p>
            <a:pPr algn="ctr"/>
            <a:r>
              <a:rPr lang="it-IT" dirty="0"/>
              <a:t>GRAVIDANZA </a:t>
            </a:r>
          </a:p>
        </p:txBody>
      </p:sp>
      <p:sp>
        <p:nvSpPr>
          <p:cNvPr id="3" name="Segnaposto contenuto 2">
            <a:extLst>
              <a:ext uri="{FF2B5EF4-FFF2-40B4-BE49-F238E27FC236}">
                <a16:creationId xmlns:a16="http://schemas.microsoft.com/office/drawing/2014/main" id="{D12B1F8D-C62D-F043-A3B3-8A9A847D89E6}"/>
              </a:ext>
            </a:extLst>
          </p:cNvPr>
          <p:cNvSpPr>
            <a:spLocks noGrp="1"/>
          </p:cNvSpPr>
          <p:nvPr>
            <p:ph idx="1"/>
          </p:nvPr>
        </p:nvSpPr>
        <p:spPr>
          <a:xfrm>
            <a:off x="1154954" y="2603499"/>
            <a:ext cx="8825659" cy="3953711"/>
          </a:xfrm>
        </p:spPr>
        <p:txBody>
          <a:bodyPr>
            <a:normAutofit lnSpcReduction="10000"/>
          </a:bodyPr>
          <a:lstStyle/>
          <a:p>
            <a:pPr marL="0" indent="0">
              <a:buNone/>
            </a:pPr>
            <a:r>
              <a:rPr lang="it-IT" b="1" dirty="0"/>
              <a:t>GRAVIDANZA NASCOSTA</a:t>
            </a:r>
          </a:p>
          <a:p>
            <a:pPr marL="0" indent="0">
              <a:buNone/>
            </a:pPr>
            <a:r>
              <a:rPr lang="it-IT" dirty="0"/>
              <a:t>Quando una donna sa di essere incinta ma attivamente nasconde la sua gravidanza all’ambito familiare e sociale. </a:t>
            </a:r>
          </a:p>
          <a:p>
            <a:pPr marL="0" indent="0">
              <a:buNone/>
            </a:pPr>
            <a:r>
              <a:rPr lang="it-IT" b="1" dirty="0"/>
              <a:t>NEGAZIONE DI GRAVIDANZA </a:t>
            </a:r>
            <a:endParaRPr lang="it-IT" dirty="0"/>
          </a:p>
          <a:p>
            <a:r>
              <a:rPr lang="it-IT" dirty="0" err="1"/>
              <a:t>Puo</a:t>
            </a:r>
            <a:r>
              <a:rPr lang="it-IT" dirty="0"/>
              <a:t>̀ essere suddivisa in 3 tipi: </a:t>
            </a:r>
          </a:p>
          <a:p>
            <a:pPr marL="0" indent="0">
              <a:buNone/>
            </a:pPr>
            <a:r>
              <a:rPr lang="it-IT" dirty="0"/>
              <a:t>1)  AFFETTIVA: consapevolezza sul piano cognitivo della gravidanza senza alcuna </a:t>
            </a:r>
          </a:p>
          <a:p>
            <a:pPr marL="0" indent="0">
              <a:buNone/>
            </a:pPr>
            <a:r>
              <a:rPr lang="it-IT" dirty="0"/>
              <a:t>preparazione fisica o emotiva per l’arrivo del bambino. </a:t>
            </a:r>
          </a:p>
          <a:p>
            <a:pPr marL="0" indent="0">
              <a:buNone/>
            </a:pPr>
            <a:r>
              <a:rPr lang="it-IT" dirty="0"/>
              <a:t>2)  PERVASIVA: assenza di consapevolezza dello stato gravidico. </a:t>
            </a:r>
          </a:p>
          <a:p>
            <a:pPr marL="0" indent="0">
              <a:buNone/>
            </a:pPr>
            <a:r>
              <a:rPr lang="it-IT" dirty="0"/>
              <a:t>3)  PSICOTICA: la donna presenta una patologia psicotica e tende a negare la sua gravidanza con </a:t>
            </a:r>
            <a:r>
              <a:rPr lang="it-IT" dirty="0" err="1"/>
              <a:t>modalita</a:t>
            </a:r>
            <a:r>
              <a:rPr lang="it-IT" dirty="0"/>
              <a:t>̀ deliranti. </a:t>
            </a:r>
          </a:p>
          <a:p>
            <a:endParaRPr lang="it-IT" dirty="0"/>
          </a:p>
        </p:txBody>
      </p:sp>
    </p:spTree>
    <p:extLst>
      <p:ext uri="{BB962C8B-B14F-4D97-AF65-F5344CB8AC3E}">
        <p14:creationId xmlns:p14="http://schemas.microsoft.com/office/powerpoint/2010/main" val="109038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43DC7-328A-1043-A9F6-F61A1B54049C}"/>
              </a:ext>
            </a:extLst>
          </p:cNvPr>
          <p:cNvSpPr>
            <a:spLocks noGrp="1"/>
          </p:cNvSpPr>
          <p:nvPr>
            <p:ph type="title"/>
          </p:nvPr>
        </p:nvSpPr>
        <p:spPr/>
        <p:txBody>
          <a:bodyPr/>
          <a:lstStyle/>
          <a:p>
            <a:pPr algn="ctr"/>
            <a:r>
              <a:rPr lang="it-IT" dirty="0"/>
              <a:t>GRAVIDANZA </a:t>
            </a:r>
          </a:p>
        </p:txBody>
      </p:sp>
      <p:sp>
        <p:nvSpPr>
          <p:cNvPr id="3" name="Segnaposto contenuto 2">
            <a:extLst>
              <a:ext uri="{FF2B5EF4-FFF2-40B4-BE49-F238E27FC236}">
                <a16:creationId xmlns:a16="http://schemas.microsoft.com/office/drawing/2014/main" id="{D12B1F8D-C62D-F043-A3B3-8A9A847D89E6}"/>
              </a:ext>
            </a:extLst>
          </p:cNvPr>
          <p:cNvSpPr>
            <a:spLocks noGrp="1"/>
          </p:cNvSpPr>
          <p:nvPr>
            <p:ph idx="1"/>
          </p:nvPr>
        </p:nvSpPr>
        <p:spPr>
          <a:xfrm>
            <a:off x="1154954" y="2603499"/>
            <a:ext cx="8825659" cy="3953711"/>
          </a:xfrm>
        </p:spPr>
        <p:txBody>
          <a:bodyPr>
            <a:normAutofit fontScale="62500" lnSpcReduction="20000"/>
          </a:bodyPr>
          <a:lstStyle/>
          <a:p>
            <a:pPr marL="0" indent="0">
              <a:buNone/>
            </a:pPr>
            <a:r>
              <a:rPr lang="it-IT" b="1" dirty="0"/>
              <a:t>GRAVIDANZA NON RICONOSCIUTA </a:t>
            </a:r>
            <a:endParaRPr lang="it-IT" dirty="0"/>
          </a:p>
          <a:p>
            <a:pPr marL="0" indent="0">
              <a:buNone/>
            </a:pPr>
            <a:r>
              <a:rPr lang="it-IT" dirty="0"/>
              <a:t>La gravidanza quando scoperta è una totale sorpresa per la donna e per che si occupa di lei e non è associata generalmente ad aspetti legati alla salute mentale e psicologica della donna.</a:t>
            </a:r>
            <a:br>
              <a:rPr lang="it-IT" dirty="0"/>
            </a:br>
            <a:r>
              <a:rPr lang="it-IT" dirty="0"/>
              <a:t>Sono state identificate condizioni e fattori individuali ed ambientali che possono facilitare la presenza di questi fenomeni. </a:t>
            </a:r>
          </a:p>
          <a:p>
            <a:pPr marL="0" indent="0">
              <a:buNone/>
            </a:pPr>
            <a:r>
              <a:rPr lang="it-IT" dirty="0"/>
              <a:t>L’adolescenza, una capacità cognitiva ridotta ed aspetti etnico-culturali o religiosi possono costituire fattori di rischio per la negazione o per celare volontariamente la gravidanza.</a:t>
            </a:r>
            <a:br>
              <a:rPr lang="it-IT" dirty="0"/>
            </a:br>
            <a:r>
              <a:rPr lang="it-IT" dirty="0"/>
              <a:t>La </a:t>
            </a:r>
            <a:r>
              <a:rPr lang="it-IT" dirty="0" err="1"/>
              <a:t>perimenopausa</a:t>
            </a:r>
            <a:r>
              <a:rPr lang="it-IT" dirty="0"/>
              <a:t> </a:t>
            </a:r>
            <a:r>
              <a:rPr lang="it-IT" dirty="0" err="1"/>
              <a:t>puo</a:t>
            </a:r>
            <a:r>
              <a:rPr lang="it-IT" dirty="0"/>
              <a:t>̀ determinare un mancato riconoscimento del proprio stato di gravidanza così come le condizioni di </a:t>
            </a:r>
            <a:r>
              <a:rPr lang="it-IT" dirty="0" err="1"/>
              <a:t>obesita</a:t>
            </a:r>
            <a:r>
              <a:rPr lang="it-IT" dirty="0"/>
              <a:t>̀.</a:t>
            </a:r>
            <a:br>
              <a:rPr lang="it-IT" dirty="0"/>
            </a:br>
            <a:r>
              <a:rPr lang="it-IT" dirty="0"/>
              <a:t>I disturbi psichiatrici come la schizofrenia possono sostenere lo sviluppo della negazione di gravidanza.</a:t>
            </a:r>
            <a:br>
              <a:rPr lang="it-IT" dirty="0"/>
            </a:br>
            <a:r>
              <a:rPr lang="it-IT" dirty="0"/>
              <a:t>È auspicabile indagare un’esperienza pregressa di lutto neonatale come possibile ed ulteriore fattore di rischio per la negazione di gravidanza. </a:t>
            </a:r>
          </a:p>
          <a:p>
            <a:pPr marL="0" indent="0">
              <a:buNone/>
            </a:pPr>
            <a:r>
              <a:rPr lang="it-IT" b="1" dirty="0"/>
              <a:t> Sintomi </a:t>
            </a:r>
            <a:endParaRPr lang="it-IT" dirty="0"/>
          </a:p>
          <a:p>
            <a:pPr marL="0" indent="0">
              <a:buNone/>
            </a:pPr>
            <a:r>
              <a:rPr lang="it-IT" dirty="0"/>
              <a:t>I sintomi tipici della gravidanza e del parto sono spesso attribuiti ad altre cause da parte della donna che da spiegazioni alternative al suo stato gravidico (es. nausea, vomito interpretati come indigestione o stato influenzale; movimenti fetali interpretati come “aria nella pancia”). </a:t>
            </a:r>
          </a:p>
          <a:p>
            <a:pPr marL="0" indent="0">
              <a:buNone/>
            </a:pPr>
            <a:r>
              <a:rPr lang="it-IT" dirty="0"/>
              <a:t>Le donne con una pervasiva negazione di gravidanza hanno pochi e lievi sintomi gravidici (assenza di nausea, minimo aumento di peso, perdite mestruali). </a:t>
            </a:r>
          </a:p>
          <a:p>
            <a:pPr marL="0" indent="0">
              <a:buNone/>
            </a:pPr>
            <a:r>
              <a:rPr lang="it-IT" dirty="0"/>
              <a:t>Il parto spesso è un evento a sorpresa per la donna che si presenta in ospedale lamentando forti dolori addominali o alla schiena. </a:t>
            </a:r>
          </a:p>
          <a:p>
            <a:pPr marL="0" indent="0">
              <a:buNone/>
            </a:pPr>
            <a:r>
              <a:rPr lang="it-IT" dirty="0"/>
              <a:t>Uno stato dissociativo </a:t>
            </a:r>
            <a:r>
              <a:rPr lang="it-IT" dirty="0" err="1"/>
              <a:t>puo</a:t>
            </a:r>
            <a:r>
              <a:rPr lang="it-IT" dirty="0"/>
              <a:t>̀ essere presente nella fase del parto.</a:t>
            </a:r>
            <a:br>
              <a:rPr lang="it-IT" dirty="0"/>
            </a:br>
            <a:r>
              <a:rPr lang="it-IT" dirty="0"/>
              <a:t>È importante conoscere l’esistenza e riconoscere la negazione di gravidanza per le implicazioni che ha per la salute della donna e del nascituro. In alcuni casi il neonato </a:t>
            </a:r>
            <a:r>
              <a:rPr lang="it-IT" dirty="0" err="1"/>
              <a:t>puo</a:t>
            </a:r>
            <a:r>
              <a:rPr lang="it-IT" dirty="0"/>
              <a:t>̀ essere abbandonato o ucciso. </a:t>
            </a:r>
          </a:p>
          <a:p>
            <a:endParaRPr lang="it-IT" dirty="0"/>
          </a:p>
        </p:txBody>
      </p:sp>
    </p:spTree>
    <p:extLst>
      <p:ext uri="{BB962C8B-B14F-4D97-AF65-F5344CB8AC3E}">
        <p14:creationId xmlns:p14="http://schemas.microsoft.com/office/powerpoint/2010/main" val="425546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43DC7-328A-1043-A9F6-F61A1B54049C}"/>
              </a:ext>
            </a:extLst>
          </p:cNvPr>
          <p:cNvSpPr>
            <a:spLocks noGrp="1"/>
          </p:cNvSpPr>
          <p:nvPr>
            <p:ph type="title"/>
          </p:nvPr>
        </p:nvSpPr>
        <p:spPr/>
        <p:txBody>
          <a:bodyPr/>
          <a:lstStyle/>
          <a:p>
            <a:pPr algn="ctr"/>
            <a:r>
              <a:rPr lang="it-IT" dirty="0"/>
              <a:t>GRAVIDANZA </a:t>
            </a:r>
          </a:p>
        </p:txBody>
      </p:sp>
      <p:sp>
        <p:nvSpPr>
          <p:cNvPr id="3" name="Segnaposto contenuto 2">
            <a:extLst>
              <a:ext uri="{FF2B5EF4-FFF2-40B4-BE49-F238E27FC236}">
                <a16:creationId xmlns:a16="http://schemas.microsoft.com/office/drawing/2014/main" id="{D12B1F8D-C62D-F043-A3B3-8A9A847D89E6}"/>
              </a:ext>
            </a:extLst>
          </p:cNvPr>
          <p:cNvSpPr>
            <a:spLocks noGrp="1"/>
          </p:cNvSpPr>
          <p:nvPr>
            <p:ph idx="1"/>
          </p:nvPr>
        </p:nvSpPr>
        <p:spPr>
          <a:xfrm>
            <a:off x="1154954" y="2603499"/>
            <a:ext cx="8825659" cy="3953711"/>
          </a:xfrm>
        </p:spPr>
        <p:txBody>
          <a:bodyPr>
            <a:normAutofit lnSpcReduction="10000"/>
          </a:bodyPr>
          <a:lstStyle/>
          <a:p>
            <a:pPr marL="0" indent="0">
              <a:buNone/>
            </a:pPr>
            <a:r>
              <a:rPr lang="it-IT" b="1" dirty="0"/>
              <a:t>PSEUDOCIESI</a:t>
            </a:r>
          </a:p>
          <a:p>
            <a:pPr marL="0" indent="0">
              <a:buNone/>
            </a:pPr>
            <a:r>
              <a:rPr lang="it-IT" dirty="0"/>
              <a:t>È una condizione rara caratterizzata dalla presenza visibile dei segni di una gravidanza in assenza dello stato gravidico reale. </a:t>
            </a:r>
          </a:p>
          <a:p>
            <a:pPr marL="0" indent="0">
              <a:buNone/>
            </a:pPr>
            <a:r>
              <a:rPr lang="it-IT" b="1" dirty="0"/>
              <a:t>Sintomi </a:t>
            </a:r>
            <a:endParaRPr lang="it-IT" dirty="0"/>
          </a:p>
          <a:p>
            <a:pPr marL="0" indent="0">
              <a:buNone/>
            </a:pPr>
            <a:r>
              <a:rPr lang="it-IT" dirty="0"/>
              <a:t>Aumento volume addominale</a:t>
            </a:r>
            <a:br>
              <a:rPr lang="it-IT" dirty="0"/>
            </a:br>
            <a:r>
              <a:rPr lang="it-IT" dirty="0"/>
              <a:t>Riferiti movimenti fetali</a:t>
            </a:r>
            <a:br>
              <a:rPr lang="it-IT" dirty="0"/>
            </a:br>
            <a:r>
              <a:rPr lang="it-IT" dirty="0"/>
              <a:t>Modificazione del seno, </a:t>
            </a:r>
            <a:r>
              <a:rPr lang="it-IT" dirty="0" err="1"/>
              <a:t>galatorrea</a:t>
            </a:r>
            <a:r>
              <a:rPr lang="it-IT" dirty="0"/>
              <a:t> </a:t>
            </a:r>
          </a:p>
          <a:p>
            <a:pPr marL="0" indent="0">
              <a:buNone/>
            </a:pPr>
            <a:r>
              <a:rPr lang="it-IT" dirty="0" err="1"/>
              <a:t>Irregolarita</a:t>
            </a:r>
            <a:r>
              <a:rPr lang="it-IT" dirty="0"/>
              <a:t>̀/interruzione del ciclo </a:t>
            </a:r>
          </a:p>
          <a:p>
            <a:pPr marL="0" indent="0">
              <a:buNone/>
            </a:pPr>
            <a:r>
              <a:rPr lang="it-IT" dirty="0"/>
              <a:t>Aumento di peso</a:t>
            </a:r>
            <a:br>
              <a:rPr lang="it-IT" dirty="0"/>
            </a:br>
            <a:r>
              <a:rPr lang="it-IT" dirty="0"/>
              <a:t>Dilatazione dell’utero </a:t>
            </a:r>
          </a:p>
          <a:p>
            <a:pPr marL="0" indent="0">
              <a:buNone/>
            </a:pPr>
            <a:r>
              <a:rPr lang="it-IT" dirty="0"/>
              <a:t>Sono stati individuati dei fattori predisponenti quali: basso livello intellettivo, </a:t>
            </a:r>
            <a:r>
              <a:rPr lang="it-IT" dirty="0" err="1"/>
              <a:t>scarsita</a:t>
            </a:r>
            <a:r>
              <a:rPr lang="it-IT" dirty="0"/>
              <a:t>̀ di stimoli culturali ed ambientali. </a:t>
            </a:r>
          </a:p>
          <a:p>
            <a:endParaRPr lang="it-IT" dirty="0"/>
          </a:p>
        </p:txBody>
      </p:sp>
    </p:spTree>
    <p:extLst>
      <p:ext uri="{BB962C8B-B14F-4D97-AF65-F5344CB8AC3E}">
        <p14:creationId xmlns:p14="http://schemas.microsoft.com/office/powerpoint/2010/main" val="359971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F2AA72-19F1-A940-98F0-B12F981C3742}"/>
              </a:ext>
            </a:extLst>
          </p:cNvPr>
          <p:cNvSpPr>
            <a:spLocks noGrp="1"/>
          </p:cNvSpPr>
          <p:nvPr>
            <p:ph type="title"/>
          </p:nvPr>
        </p:nvSpPr>
        <p:spPr/>
        <p:txBody>
          <a:bodyPr/>
          <a:lstStyle/>
          <a:p>
            <a:pPr algn="ctr"/>
            <a:r>
              <a:rPr lang="it-IT" dirty="0"/>
              <a:t>FATTORI DI RISCHIO PER PSICOPATOLOGIA IN GRAVIDANZA</a:t>
            </a:r>
          </a:p>
        </p:txBody>
      </p:sp>
      <p:sp>
        <p:nvSpPr>
          <p:cNvPr id="3" name="Segnaposto contenuto 2">
            <a:extLst>
              <a:ext uri="{FF2B5EF4-FFF2-40B4-BE49-F238E27FC236}">
                <a16:creationId xmlns:a16="http://schemas.microsoft.com/office/drawing/2014/main" id="{0F34056D-4663-6B4D-8347-D794905F29A0}"/>
              </a:ext>
            </a:extLst>
          </p:cNvPr>
          <p:cNvSpPr>
            <a:spLocks noGrp="1"/>
          </p:cNvSpPr>
          <p:nvPr>
            <p:ph idx="1"/>
          </p:nvPr>
        </p:nvSpPr>
        <p:spPr/>
        <p:txBody>
          <a:bodyPr>
            <a:normAutofit fontScale="92500" lnSpcReduction="10000"/>
          </a:bodyPr>
          <a:lstStyle/>
          <a:p>
            <a:pPr marL="0" indent="0">
              <a:buNone/>
            </a:pPr>
            <a:r>
              <a:rPr lang="it-IT" dirty="0"/>
              <a:t>Storia psichiatrica pregressa</a:t>
            </a:r>
            <a:br>
              <a:rPr lang="it-IT" dirty="0"/>
            </a:br>
            <a:r>
              <a:rPr lang="it-IT" dirty="0"/>
              <a:t>Precedente storia di psicopatologia in gravidanza o </a:t>
            </a:r>
            <a:r>
              <a:rPr lang="it-IT" dirty="0" err="1"/>
              <a:t>postpartum</a:t>
            </a:r>
            <a:br>
              <a:rPr lang="it-IT" dirty="0"/>
            </a:br>
            <a:r>
              <a:rPr lang="it-IT" dirty="0" err="1"/>
              <a:t>Familiarita</a:t>
            </a:r>
            <a:r>
              <a:rPr lang="it-IT" dirty="0"/>
              <a:t>̀ per disturbi psichiatrici</a:t>
            </a:r>
            <a:br>
              <a:rPr lang="it-IT" dirty="0"/>
            </a:br>
            <a:r>
              <a:rPr lang="it-IT" dirty="0"/>
              <a:t>Recenti eventi di vita stressanti (es.: lutti, malattie, aborti, violenza domestica)</a:t>
            </a:r>
            <a:br>
              <a:rPr lang="it-IT" dirty="0"/>
            </a:br>
            <a:r>
              <a:rPr lang="it-IT" dirty="0"/>
              <a:t>Storia di abuso (fisico, sessuale, psicologico)</a:t>
            </a:r>
            <a:br>
              <a:rPr lang="it-IT" dirty="0"/>
            </a:br>
            <a:r>
              <a:rPr lang="it-IT" dirty="0"/>
              <a:t>Relazione conflittuale con il partner</a:t>
            </a:r>
            <a:br>
              <a:rPr lang="it-IT" dirty="0"/>
            </a:br>
            <a:r>
              <a:rPr lang="it-IT" dirty="0"/>
              <a:t>Mancanza di supporto familiare/sociale</a:t>
            </a:r>
            <a:br>
              <a:rPr lang="it-IT" dirty="0"/>
            </a:br>
            <a:r>
              <a:rPr lang="it-IT" dirty="0"/>
              <a:t>Gravidanza non desiderata o non programmata</a:t>
            </a:r>
            <a:br>
              <a:rPr lang="it-IT" dirty="0"/>
            </a:br>
            <a:r>
              <a:rPr lang="it-IT" dirty="0" err="1"/>
              <a:t>Vulnerabilita</a:t>
            </a:r>
            <a:r>
              <a:rPr lang="it-IT" dirty="0"/>
              <a:t>̀ ormonale (es.: donne con storie di Sindrome </a:t>
            </a:r>
            <a:r>
              <a:rPr lang="it-IT" dirty="0" err="1"/>
              <a:t>Pre</a:t>
            </a:r>
            <a:r>
              <a:rPr lang="it-IT" dirty="0"/>
              <a:t> Mestruale SPM, Disturbo Disforico </a:t>
            </a:r>
            <a:r>
              <a:rPr lang="it-IT" dirty="0" err="1"/>
              <a:t>Pre</a:t>
            </a:r>
            <a:r>
              <a:rPr lang="it-IT" dirty="0"/>
              <a:t> Mestruale DDPM, pregressa depressione </a:t>
            </a:r>
            <a:r>
              <a:rPr lang="it-IT" dirty="0" err="1"/>
              <a:t>postpartum</a:t>
            </a:r>
            <a:r>
              <a:rPr lang="it-IT" dirty="0"/>
              <a:t>) Patologia medica della madre (es.: disturbi tiroidei, diabete)</a:t>
            </a:r>
            <a:br>
              <a:rPr lang="it-IT" dirty="0"/>
            </a:br>
            <a:r>
              <a:rPr lang="it-IT" dirty="0"/>
              <a:t>Complicanze fetali (es.: malformazioni primarie e/o secondarie)</a:t>
            </a:r>
            <a:br>
              <a:rPr lang="it-IT" dirty="0"/>
            </a:br>
            <a:r>
              <a:rPr lang="it-IT" dirty="0"/>
              <a:t>Uso di sostanze psicoattive (stupefacenti, alcool, sostanze dopanti) </a:t>
            </a:r>
          </a:p>
          <a:p>
            <a:endParaRPr lang="it-IT" dirty="0"/>
          </a:p>
        </p:txBody>
      </p:sp>
    </p:spTree>
    <p:extLst>
      <p:ext uri="{BB962C8B-B14F-4D97-AF65-F5344CB8AC3E}">
        <p14:creationId xmlns:p14="http://schemas.microsoft.com/office/powerpoint/2010/main" val="1284945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Riunioni ione</Template>
  <TotalTime>127</TotalTime>
  <Words>939</Words>
  <Application>Microsoft Macintosh PowerPoint</Application>
  <PresentationFormat>Widescreen</PresentationFormat>
  <Paragraphs>155</Paragraphs>
  <Slides>28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28</vt:i4>
      </vt:variant>
    </vt:vector>
  </HeadingPairs>
  <TitlesOfParts>
    <vt:vector size="32" baseType="lpstr">
      <vt:lpstr>Arial</vt:lpstr>
      <vt:lpstr>Century Gothic</vt:lpstr>
      <vt:lpstr>Wingdings 3</vt:lpstr>
      <vt:lpstr>Riunioni ione</vt:lpstr>
      <vt:lpstr>PREVENZIONE, DIAGNOSI E TRATTAMENTO DELLA PSICOPATOLOGIA PERINATALE: LINEE GUIDA  </vt:lpstr>
      <vt:lpstr>PREVENZIONE</vt:lpstr>
      <vt:lpstr>PREVENZIONE</vt:lpstr>
      <vt:lpstr>GRAVIDANZA </vt:lpstr>
      <vt:lpstr>GRAVIDANZA </vt:lpstr>
      <vt:lpstr>GRAVIDANZA </vt:lpstr>
      <vt:lpstr>GRAVIDANZA </vt:lpstr>
      <vt:lpstr>GRAVIDANZA </vt:lpstr>
      <vt:lpstr>FATTORI DI RISCHIO PER PSICOPATOLOGIA IN GRAVIDANZA</vt:lpstr>
      <vt:lpstr>POST PARTUM</vt:lpstr>
      <vt:lpstr>POST PARTUM</vt:lpstr>
      <vt:lpstr>POST PARTUM</vt:lpstr>
      <vt:lpstr>DEPRESSIONE POST PARTUM</vt:lpstr>
      <vt:lpstr>DEPRESSIONE POST PARTUM</vt:lpstr>
      <vt:lpstr>DEPRESSIONE POST PARTUM</vt:lpstr>
      <vt:lpstr>FATTORI DI RISCHIO PER PATOLOGIA NEL POST PARTUM</vt:lpstr>
      <vt:lpstr>FATTORI DI RISCHIO PER PATOLOGIA NEL POST PARTUM</vt:lpstr>
      <vt:lpstr>PSICOSI POST PARTUM</vt:lpstr>
      <vt:lpstr>PSICOSI POST PARTUM</vt:lpstr>
      <vt:lpstr>FATTORI DI RISCHIO PER PATOLOGIA NEL POST PARTUM</vt:lpstr>
      <vt:lpstr>ANSIA NEL POST PARTUM</vt:lpstr>
      <vt:lpstr>ANSIA NEL POST PARTUM</vt:lpstr>
      <vt:lpstr>ANSIA NEL POST PARTUM</vt:lpstr>
      <vt:lpstr>ANSIA NEL POST PARTUM</vt:lpstr>
      <vt:lpstr>FATTORI DI RISCHIO PER PATOLOGIA NEL POST PARTUM</vt:lpstr>
      <vt:lpstr>SCREENING</vt:lpstr>
      <vt:lpstr>SCREENING</vt:lpstr>
      <vt:lpstr>SCREENING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PREVENZIONE, DIAGNOSI E TRATTAMENTO DELLA PSICOPATOLOGIA PERINATALE: LINEE GUIDA  </dc:title>
  <dc:creator>Laura Falzone</dc:creator>
  <cp:lastModifiedBy>Laura Falzone</cp:lastModifiedBy>
  <cp:revision>10</cp:revision>
  <dcterms:created xsi:type="dcterms:W3CDTF">2018-11-01T18:38:53Z</dcterms:created>
  <dcterms:modified xsi:type="dcterms:W3CDTF">2018-11-27T09:02:24Z</dcterms:modified>
</cp:coreProperties>
</file>